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62" r:id="rId6"/>
    <p:sldId id="297" r:id="rId7"/>
    <p:sldId id="273" r:id="rId8"/>
    <p:sldId id="274" r:id="rId9"/>
    <p:sldId id="298" r:id="rId10"/>
    <p:sldId id="267" r:id="rId11"/>
    <p:sldId id="299" r:id="rId12"/>
    <p:sldId id="292" r:id="rId13"/>
    <p:sldId id="281" r:id="rId14"/>
    <p:sldId id="294" r:id="rId15"/>
    <p:sldId id="295" r:id="rId16"/>
    <p:sldId id="280" r:id="rId17"/>
    <p:sldId id="291" r:id="rId18"/>
    <p:sldId id="296" r:id="rId19"/>
    <p:sldId id="293" r:id="rId20"/>
    <p:sldId id="26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8007" autoAdjust="0"/>
  </p:normalViewPr>
  <p:slideViewPr>
    <p:cSldViewPr>
      <p:cViewPr>
        <p:scale>
          <a:sx n="76" d="100"/>
          <a:sy n="76" d="100"/>
        </p:scale>
        <p:origin x="-263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6363-3045-4B6B-A0F1-4E70E24D8B3C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9D3D-6174-4CB2-A3C4-C47EBB18B6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01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9D3D-6174-4CB2-A3C4-C47EBB18B63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5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04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85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52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23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07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29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42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38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97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6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6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6CD7-3F4C-4B98-82D2-03478DB2CA79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307-ADD6-45E1-BDBF-073ECA7411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og.daum.net/js52-nana/117225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ew.asiae.co.kr/news/view.htm?idxno=201603260955402673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l.nanet.go.kr/SearchDetailList.d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8PkwevEpM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772400" cy="2738735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9625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지역사회복지의 </a:t>
            </a:r>
            <a:r>
              <a:rPr lang="en-US" altLang="ko-KR" sz="660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/>
            </a:r>
            <a:br>
              <a:rPr lang="en-US" altLang="ko-KR" sz="660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실천모형</a:t>
            </a:r>
            <a:endParaRPr lang="ko-KR" altLang="en-US" sz="9600" dirty="0">
              <a:ln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solidFill>
                <a:schemeClr val="bg1"/>
              </a:solidFill>
              <a:latin typeface="나눔바른고딕 UltraLight" pitchFamily="50" charset="-127"/>
              <a:ea typeface="나눔바른고딕 UltraLight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475656" y="4071174"/>
            <a:ext cx="626469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갈매기형 수장 2"/>
          <p:cNvSpPr/>
          <p:nvPr/>
        </p:nvSpPr>
        <p:spPr>
          <a:xfrm>
            <a:off x="2987824" y="2996952"/>
            <a:ext cx="360040" cy="432048"/>
          </a:xfrm>
          <a:prstGeom prst="chevron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C00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2613470" y="2996952"/>
            <a:ext cx="360040" cy="432048"/>
          </a:xfrm>
          <a:prstGeom prst="chevron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34536" y="188692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81973" y="2815688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933" y="2780928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2) 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미국의  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지역사회복실천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모형</a:t>
            </a:r>
            <a:endParaRPr lang="ko-KR" altLang="en-US" sz="3600" b="1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67744" y="1124744"/>
            <a:ext cx="5976664" cy="5400600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프로그램 개발과 지역사회 연계</a:t>
            </a:r>
            <a:r>
              <a:rPr lang="en-US" altLang="ko-KR" sz="2400" dirty="0" smtClean="0">
                <a:solidFill>
                  <a:srgbClr val="00B050"/>
                </a:solidFill>
              </a:rPr>
              <a:t>: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기관이 제공하는 서비스의 </a:t>
            </a:r>
            <a:r>
              <a:rPr lang="ko-KR" altLang="en-US" sz="2000" b="1" dirty="0" err="1" smtClean="0">
                <a:solidFill>
                  <a:srgbClr val="92D050"/>
                </a:solidFill>
              </a:rPr>
              <a:t>효과성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 및 질을 증진하거나 새로운 전달체계를 고안하는 것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정치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·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사회 행동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 기회 불평등에 도전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.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부당한 결정에 도전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지역주민의 능력에 대한 믿음 강화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연합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사회적 이슈와 관련된 옹호를 주요 변화 목표로 함</a:t>
            </a: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사회운동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새로운 패러다임 제공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사회변화를 위한 행동을 자극하는 운동</a:t>
            </a:r>
            <a:br>
              <a:rPr lang="ko-KR" altLang="en-US" sz="2000" b="1" dirty="0" smtClean="0">
                <a:solidFill>
                  <a:srgbClr val="92D050"/>
                </a:solidFill>
              </a:rPr>
            </a:br>
            <a:r>
              <a:rPr lang="ko-KR" altLang="en-US" sz="2000" b="1" dirty="0" smtClean="0">
                <a:solidFill>
                  <a:srgbClr val="92D050"/>
                </a:solidFill>
              </a:rPr>
              <a:t>예 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: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시민권 운동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민주화 운동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08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34536" y="188692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81973" y="2815688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933" y="2780928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나눔손글씨 펜" pitchFamily="66" charset="-127"/>
                <a:ea typeface="나눔손글씨 펜" pitchFamily="66" charset="-127"/>
              </a:rPr>
              <a:t>2) </a:t>
            </a:r>
            <a:r>
              <a:rPr lang="ko-KR" altLang="en-US" sz="3600" b="1" dirty="0" smtClean="0">
                <a:latin typeface="나눔손글씨 펜" pitchFamily="66" charset="-127"/>
                <a:ea typeface="나눔손글씨 펜" pitchFamily="66" charset="-127"/>
              </a:rPr>
              <a:t>미국의  </a:t>
            </a:r>
            <a:r>
              <a:rPr lang="ko-KR" altLang="en-US" sz="3600" b="1" dirty="0" err="1" smtClean="0">
                <a:latin typeface="나눔손글씨 펜" pitchFamily="66" charset="-127"/>
                <a:ea typeface="나눔손글씨 펜" pitchFamily="66" charset="-127"/>
              </a:rPr>
              <a:t>지역사회복실천</a:t>
            </a:r>
            <a:r>
              <a:rPr lang="ko-KR" altLang="en-US" sz="3600" b="1" dirty="0" smtClean="0">
                <a:latin typeface="나눔손글씨 펜" pitchFamily="66" charset="-127"/>
                <a:ea typeface="나눔손글씨 펜" pitchFamily="66" charset="-127"/>
              </a:rPr>
              <a:t>  모형</a:t>
            </a:r>
            <a:endParaRPr lang="ko-KR" altLang="en-US" sz="3600" b="1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1763341" y="1629444"/>
            <a:ext cx="21590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개발</a:t>
            </a: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1763341" y="2637507"/>
            <a:ext cx="21590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조직화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691903" y="3861469"/>
            <a:ext cx="21590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계획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1620466" y="5374357"/>
            <a:ext cx="21590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사회변화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155953" y="1700882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사회경제 개발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155953" y="2421607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근린지역사회조직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6155953" y="2997869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dirty="0"/>
              <a:t>기능적 지역사회조직</a:t>
            </a: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6155953" y="3574132"/>
            <a:ext cx="27368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dirty="0"/>
              <a:t>프로그램 개발</a:t>
            </a:r>
            <a:r>
              <a:rPr lang="en-US" altLang="ko-KR" dirty="0"/>
              <a:t>/</a:t>
            </a:r>
            <a:r>
              <a:rPr lang="ko-KR" altLang="en-US" dirty="0"/>
              <a:t>지역사회연결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155953" y="4221832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사회계획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155953" y="4942557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정치사회행동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155953" y="5517232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연합</a:t>
            </a: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155953" y="6165850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사회운동</a:t>
            </a: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3779466" y="5734719"/>
            <a:ext cx="23764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 flipV="1">
            <a:off x="3923928" y="2637507"/>
            <a:ext cx="2232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3923928" y="2997869"/>
            <a:ext cx="2232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V="1">
            <a:off x="3852491" y="3790032"/>
            <a:ext cx="2303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>
            <a:off x="3852491" y="4221832"/>
            <a:ext cx="2303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 flipV="1">
            <a:off x="3779466" y="5085655"/>
            <a:ext cx="23764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3780061" y="5661917"/>
            <a:ext cx="23758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 flipV="1">
            <a:off x="3923928" y="1916782"/>
            <a:ext cx="22320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8574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13758" y="263056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93122" y="3561021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9" y="270892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92" y="3485119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688" y="1166845"/>
            <a:ext cx="6336704" cy="167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" b="1" dirty="0" smtClean="0">
                <a:solidFill>
                  <a:srgbClr val="FFFF00"/>
                </a:solidFill>
              </a:rPr>
              <a:t>●재택복지서비스 모형</a:t>
            </a:r>
            <a:r>
              <a:rPr lang="ko-KR" alt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ko-KR" altLang="en-US" sz="2600" dirty="0" smtClean="0"/>
              <a:t>   </a:t>
            </a:r>
            <a:r>
              <a:rPr lang="en-US" altLang="ko-KR" sz="2400" dirty="0" smtClean="0">
                <a:solidFill>
                  <a:srgbClr val="00B050"/>
                </a:solidFill>
              </a:rPr>
              <a:t>1960</a:t>
            </a:r>
            <a:r>
              <a:rPr lang="ko-KR" altLang="en-US" sz="2400" dirty="0" smtClean="0">
                <a:solidFill>
                  <a:srgbClr val="00B050"/>
                </a:solidFill>
              </a:rPr>
              <a:t>년대 노인문제 해결에 초점</a:t>
            </a:r>
            <a:r>
              <a:rPr lang="en-US" altLang="ko-KR" sz="2400" dirty="0" smtClean="0">
                <a:solidFill>
                  <a:srgbClr val="00B050"/>
                </a:solidFill>
              </a:rPr>
              <a:t>, </a:t>
            </a:r>
            <a:r>
              <a:rPr lang="ko-KR" altLang="en-US" sz="2400" dirty="0" smtClean="0">
                <a:solidFill>
                  <a:srgbClr val="00B050"/>
                </a:solidFill>
              </a:rPr>
              <a:t>사회복지시설의 다양화</a:t>
            </a:r>
            <a:r>
              <a:rPr lang="en-US" altLang="ko-KR" sz="2400" dirty="0" smtClean="0">
                <a:solidFill>
                  <a:srgbClr val="00B05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00B050"/>
                </a:solidFill>
              </a:rPr>
              <a:t>홈헬퍼</a:t>
            </a:r>
            <a:r>
              <a:rPr lang="ko-KR" altLang="en-US" sz="2400" dirty="0" smtClean="0">
                <a:solidFill>
                  <a:srgbClr val="00B050"/>
                </a:solidFill>
              </a:rPr>
              <a:t> 인력 육성</a:t>
            </a:r>
            <a:endParaRPr lang="en-US" altLang="ko-KR" sz="2400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endParaRPr lang="ko-KR" alt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331640" y="11663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3)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일본의 지역사회실천 모형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ownloads\일본 재택복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03" y="2708920"/>
            <a:ext cx="5832673" cy="33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218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13758" y="263056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93122" y="3561021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9" y="270892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92" y="3485119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28992" y="1520788"/>
            <a:ext cx="6336704" cy="120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600" b="1" dirty="0" smtClean="0">
                <a:solidFill>
                  <a:srgbClr val="FFFF00"/>
                </a:solidFill>
              </a:rPr>
              <a:t>●주민참가 모형</a:t>
            </a:r>
            <a:r>
              <a:rPr lang="ko-KR" altLang="en-US" sz="2600" dirty="0" smtClean="0">
                <a:solidFill>
                  <a:srgbClr val="FFFF00"/>
                </a:solidFill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</a:rPr>
              <a:t>:</a:t>
            </a:r>
            <a:r>
              <a:rPr lang="en-US" altLang="ko-KR" sz="2600" dirty="0" smtClean="0"/>
              <a:t> </a:t>
            </a:r>
            <a:r>
              <a:rPr lang="ko-KR" altLang="en-US" sz="2000" dirty="0" smtClean="0">
                <a:solidFill>
                  <a:srgbClr val="00B050"/>
                </a:solidFill>
              </a:rPr>
              <a:t>지역사회 자원봉사자 활용</a:t>
            </a:r>
            <a:r>
              <a:rPr lang="en-US" altLang="ko-KR" sz="2000" dirty="0" smtClean="0">
                <a:solidFill>
                  <a:srgbClr val="00B050"/>
                </a:solidFill>
              </a:rPr>
              <a:t>. </a:t>
            </a:r>
            <a:r>
              <a:rPr lang="ko-KR" altLang="en-US" sz="2000" dirty="0" smtClean="0">
                <a:solidFill>
                  <a:srgbClr val="00B050"/>
                </a:solidFill>
              </a:rPr>
              <a:t>파트타임의 </a:t>
            </a:r>
            <a:r>
              <a:rPr lang="ko-KR" altLang="en-US" sz="2000" dirty="0" err="1" smtClean="0">
                <a:solidFill>
                  <a:srgbClr val="00B050"/>
                </a:solidFill>
              </a:rPr>
              <a:t>홈헬퍼나</a:t>
            </a:r>
            <a:r>
              <a:rPr lang="ko-KR" altLang="en-US" sz="2000" dirty="0" smtClean="0">
                <a:solidFill>
                  <a:srgbClr val="00B05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B050"/>
                </a:solidFill>
              </a:rPr>
              <a:t>볼런티어</a:t>
            </a:r>
            <a:r>
              <a:rPr lang="ko-KR" altLang="en-US" sz="2000" dirty="0" smtClean="0">
                <a:solidFill>
                  <a:srgbClr val="00B050"/>
                </a:solidFill>
              </a:rPr>
              <a:t> 육성</a:t>
            </a:r>
            <a:r>
              <a:rPr lang="en-US" altLang="ko-KR" sz="2000" dirty="0" smtClean="0">
                <a:solidFill>
                  <a:srgbClr val="00B050"/>
                </a:solidFill>
              </a:rPr>
              <a:t>(</a:t>
            </a:r>
            <a:r>
              <a:rPr lang="en-US" altLang="ko-KR" sz="2000" u="sng" dirty="0" smtClean="0">
                <a:hlinkClick r:id="rId2"/>
              </a:rPr>
              <a:t>http://blog.daum.net/js52-nana/11722521</a:t>
            </a:r>
            <a:r>
              <a:rPr lang="en-US" altLang="ko-KR" sz="2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331640" y="11663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3)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일본의 지역사회실천 모형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ownloads\유급가정봉사원 양성교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37" y="3021429"/>
            <a:ext cx="3124200" cy="32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일본에 홈 헬퍼가 한국에 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2862"/>
            <a:ext cx="2857500" cy="31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7233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13758" y="263056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93122" y="3561021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9" y="270892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92" y="3485119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2051" y="1212574"/>
            <a:ext cx="6336704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" b="1" dirty="0" smtClean="0">
                <a:solidFill>
                  <a:srgbClr val="FFFF00"/>
                </a:solidFill>
              </a:rPr>
              <a:t>●지역복지계획 모형</a:t>
            </a:r>
            <a:r>
              <a:rPr lang="ko-KR" altLang="en-US" sz="2800" dirty="0" smtClean="0">
                <a:solidFill>
                  <a:srgbClr val="FFFF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ko-KR" altLang="en-US" sz="2100" dirty="0" err="1" smtClean="0">
                <a:solidFill>
                  <a:srgbClr val="00B050"/>
                </a:solidFill>
              </a:rPr>
              <a:t>지자체의</a:t>
            </a:r>
            <a:r>
              <a:rPr lang="ko-KR" altLang="en-US" sz="2100" dirty="0" smtClean="0">
                <a:solidFill>
                  <a:srgbClr val="00B050"/>
                </a:solidFill>
              </a:rPr>
              <a:t> 지역복지계획 수립 법제화</a:t>
            </a:r>
            <a:r>
              <a:rPr lang="en-US" altLang="ko-KR" sz="2100" dirty="0" smtClean="0">
                <a:solidFill>
                  <a:srgbClr val="00B050"/>
                </a:solidFill>
              </a:rPr>
              <a:t>(1990)</a:t>
            </a:r>
          </a:p>
          <a:p>
            <a:pPr lvl="1">
              <a:lnSpc>
                <a:spcPct val="90000"/>
              </a:lnSpc>
            </a:pPr>
            <a:r>
              <a:rPr lang="ko-KR" altLang="en-US" sz="2100" dirty="0" smtClean="0">
                <a:solidFill>
                  <a:srgbClr val="00B050"/>
                </a:solidFill>
              </a:rPr>
              <a:t>거시적 차원 </a:t>
            </a:r>
            <a:r>
              <a:rPr lang="en-US" altLang="ko-KR" sz="2100" dirty="0" smtClean="0">
                <a:solidFill>
                  <a:srgbClr val="00B050"/>
                </a:solidFill>
              </a:rPr>
              <a:t>: </a:t>
            </a:r>
            <a:r>
              <a:rPr lang="ko-KR" altLang="en-US" sz="2100" dirty="0" smtClean="0">
                <a:solidFill>
                  <a:srgbClr val="00B050"/>
                </a:solidFill>
              </a:rPr>
              <a:t>지역사회 내 인력</a:t>
            </a:r>
            <a:r>
              <a:rPr lang="en-US" altLang="ko-KR" sz="2100" dirty="0" smtClean="0">
                <a:solidFill>
                  <a:srgbClr val="00B050"/>
                </a:solidFill>
              </a:rPr>
              <a:t>, </a:t>
            </a:r>
            <a:r>
              <a:rPr lang="ko-KR" altLang="en-US" sz="2100" dirty="0" smtClean="0">
                <a:solidFill>
                  <a:srgbClr val="00B050"/>
                </a:solidFill>
              </a:rPr>
              <a:t>재원 조사</a:t>
            </a:r>
            <a:r>
              <a:rPr lang="en-US" altLang="ko-KR" sz="2100" dirty="0" smtClean="0">
                <a:solidFill>
                  <a:srgbClr val="00B050"/>
                </a:solidFill>
              </a:rPr>
              <a:t>, </a:t>
            </a:r>
            <a:r>
              <a:rPr lang="ko-KR" altLang="en-US" sz="2100" dirty="0" smtClean="0">
                <a:solidFill>
                  <a:srgbClr val="00B050"/>
                </a:solidFill>
              </a:rPr>
              <a:t>지역주민의 욕구와 연계하는 활동 전개</a:t>
            </a:r>
          </a:p>
          <a:p>
            <a:pPr lvl="1">
              <a:lnSpc>
                <a:spcPct val="90000"/>
              </a:lnSpc>
            </a:pPr>
            <a:r>
              <a:rPr lang="ko-KR" altLang="en-US" sz="2100" dirty="0" smtClean="0">
                <a:solidFill>
                  <a:srgbClr val="00B050"/>
                </a:solidFill>
              </a:rPr>
              <a:t>미시적 차원 </a:t>
            </a:r>
            <a:r>
              <a:rPr lang="en-US" altLang="ko-KR" sz="2100" dirty="0" smtClean="0">
                <a:solidFill>
                  <a:srgbClr val="00B050"/>
                </a:solidFill>
              </a:rPr>
              <a:t>: </a:t>
            </a:r>
            <a:r>
              <a:rPr lang="ko-KR" altLang="en-US" sz="2100" dirty="0" smtClean="0">
                <a:solidFill>
                  <a:srgbClr val="00B050"/>
                </a:solidFill>
              </a:rPr>
              <a:t>건강 네트워크 확립</a:t>
            </a:r>
            <a:r>
              <a:rPr lang="en-US" altLang="ko-KR" sz="2100" dirty="0" smtClean="0">
                <a:solidFill>
                  <a:srgbClr val="00B050"/>
                </a:solidFill>
              </a:rPr>
              <a:t>(</a:t>
            </a:r>
            <a:r>
              <a:rPr lang="ko-KR" altLang="en-US" sz="2100" dirty="0" smtClean="0">
                <a:solidFill>
                  <a:srgbClr val="00B050"/>
                </a:solidFill>
              </a:rPr>
              <a:t>보건</a:t>
            </a:r>
            <a:r>
              <a:rPr lang="en-US" altLang="ko-KR" sz="2100" dirty="0" smtClean="0">
                <a:solidFill>
                  <a:srgbClr val="00B050"/>
                </a:solidFill>
              </a:rPr>
              <a:t>/</a:t>
            </a:r>
            <a:r>
              <a:rPr lang="ko-KR" altLang="en-US" sz="2100" dirty="0" smtClean="0">
                <a:solidFill>
                  <a:srgbClr val="00B050"/>
                </a:solidFill>
              </a:rPr>
              <a:t>복지의 연계</a:t>
            </a:r>
            <a:r>
              <a:rPr lang="en-US" altLang="ko-KR" sz="2100" dirty="0" smtClean="0">
                <a:solidFill>
                  <a:srgbClr val="00B050"/>
                </a:solidFill>
              </a:rPr>
              <a:t>), </a:t>
            </a:r>
            <a:r>
              <a:rPr lang="ko-KR" altLang="en-US" sz="2100" dirty="0" smtClean="0">
                <a:solidFill>
                  <a:srgbClr val="00B050"/>
                </a:solidFill>
              </a:rPr>
              <a:t>주택과 환경 개선</a:t>
            </a:r>
            <a:r>
              <a:rPr lang="en-US" altLang="ko-KR" sz="2100" dirty="0" smtClean="0">
                <a:solidFill>
                  <a:srgbClr val="00B050"/>
                </a:solidFill>
              </a:rPr>
              <a:t>, </a:t>
            </a:r>
            <a:r>
              <a:rPr lang="ko-KR" altLang="en-US" sz="2100" dirty="0" smtClean="0">
                <a:solidFill>
                  <a:srgbClr val="00B050"/>
                </a:solidFill>
              </a:rPr>
              <a:t>재가복지시스템 구축</a:t>
            </a:r>
            <a:r>
              <a:rPr lang="en-US" altLang="ko-KR" sz="2100" dirty="0" smtClean="0">
                <a:solidFill>
                  <a:srgbClr val="00B050"/>
                </a:solidFill>
              </a:rPr>
              <a:t>, </a:t>
            </a:r>
            <a:r>
              <a:rPr lang="ko-KR" altLang="en-US" sz="2100" dirty="0" smtClean="0">
                <a:solidFill>
                  <a:srgbClr val="00B050"/>
                </a:solidFill>
              </a:rPr>
              <a:t>지역주민들의 사회참여를 위한 인력 양성사업 전개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331640" y="116632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3)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일본의 지역사회실천 모형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Pictures\지역 조직화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5610225" cy="23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745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1257" y="3350509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205623" y="4280965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9" y="270892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92" y="3485119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306" y="35180"/>
            <a:ext cx="746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4)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선진국 실천 모형의 시사점</a:t>
            </a:r>
            <a:endParaRPr lang="ko-KR" altLang="en-US" sz="4000" b="1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endParaRPr lang="ko-KR" altLang="en-US" sz="4000" dirty="0">
              <a:solidFill>
                <a:srgbClr val="FFCC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47664" y="2060848"/>
            <a:ext cx="73100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FFFF00"/>
                </a:solidFill>
              </a:rPr>
              <a:t>영국의 </a:t>
            </a:r>
            <a:r>
              <a:rPr lang="ko-KR" altLang="en-US" sz="2800" b="1" dirty="0" err="1" smtClean="0">
                <a:solidFill>
                  <a:srgbClr val="FFFF00"/>
                </a:solidFill>
              </a:rPr>
              <a:t>탈시설화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모형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일본의 재택복지모형이 우리나라에 가장 큰 영향</a:t>
            </a: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미국의 </a:t>
            </a:r>
            <a:r>
              <a:rPr lang="ko-KR" altLang="en-US" sz="2800" b="1" dirty="0" err="1" smtClean="0">
                <a:solidFill>
                  <a:srgbClr val="FFFF00"/>
                </a:solidFill>
              </a:rPr>
              <a:t>로스만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모형은 일부만</a:t>
            </a:r>
            <a:r>
              <a:rPr lang="ko-KR" altLang="en-US" sz="2800" dirty="0" smtClean="0">
                <a:solidFill>
                  <a:srgbClr val="FFFF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시행</a:t>
            </a: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우리나라의 환경에 맞는 모형개발이 필요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sz="2800" u="sng" dirty="0" smtClean="0">
                <a:hlinkClick r:id="rId2"/>
              </a:rPr>
              <a:t>http://view.asiae.co.kr/news/view.htm?idxno=2016032609554026736</a:t>
            </a:r>
            <a:endParaRPr lang="en-US" altLang="ko-KR" sz="2800" dirty="0" smtClean="0"/>
          </a:p>
          <a:p>
            <a:endParaRPr lang="en-US" altLang="ko-KR" sz="3600" b="1" dirty="0" smtClean="0"/>
          </a:p>
          <a:p>
            <a:pPr fontAlgn="base"/>
            <a:endParaRPr lang="ko-KR" altLang="en-US" sz="36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323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4221088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9" y="270892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92" y="3485119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293096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9" name="직각 삼각형 18"/>
          <p:cNvSpPr/>
          <p:nvPr/>
        </p:nvSpPr>
        <p:spPr>
          <a:xfrm rot="5400000">
            <a:off x="1193272" y="5151544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547664" y="0"/>
            <a:ext cx="6628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5)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한국의 지역사회실천 모형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475656" y="1268760"/>
            <a:ext cx="7848873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sz="2800" b="1" dirty="0" smtClean="0">
                <a:solidFill>
                  <a:srgbClr val="FFFF00"/>
                </a:solidFill>
              </a:rPr>
              <a:t>● 지역사회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자원개발 모형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시설의 경영자와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사회복지사가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함께 후원금 확보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자원봉사인력 확보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정부 보조금 만으로는 시설 운영 어려움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ko-KR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● 재가복지서비스 모형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선진국에 비해 다양화되어 있지 않음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지역사회의 자원과 유휴 인력을 적절히 활용 중에 있음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User\Pictures\주간보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0050"/>
            <a:ext cx="6154129" cy="23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97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4221088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9" y="270892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92" y="3485119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293096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9" name="직각 삼각형 18"/>
          <p:cNvSpPr/>
          <p:nvPr/>
        </p:nvSpPr>
        <p:spPr>
          <a:xfrm rot="5400000">
            <a:off x="1193272" y="5151544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547664" y="0"/>
            <a:ext cx="6628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5)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한국의 지역사회실천 모형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475656" y="1268760"/>
            <a:ext cx="784887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sz="2800" b="1" dirty="0" smtClean="0">
                <a:solidFill>
                  <a:srgbClr val="FFFF00"/>
                </a:solidFill>
              </a:rPr>
              <a:t>● 지역사회복지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계획 모형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지역사회복지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계획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기 </a:t>
            </a:r>
            <a:r>
              <a:rPr lang="en-US" altLang="ko-KR" sz="2600" dirty="0" smtClean="0">
                <a:solidFill>
                  <a:srgbClr val="00B050"/>
                </a:solidFill>
              </a:rPr>
              <a:t>(2007~2010)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ko-KR" altLang="en-US" sz="2600" dirty="0">
                <a:solidFill>
                  <a:srgbClr val="00B050"/>
                </a:solidFill>
              </a:rPr>
              <a:t>지역사회복지</a:t>
            </a:r>
            <a:r>
              <a:rPr lang="en-US" altLang="ko-KR" sz="2600" dirty="0">
                <a:solidFill>
                  <a:srgbClr val="00B050"/>
                </a:solidFill>
              </a:rPr>
              <a:t> </a:t>
            </a:r>
            <a:r>
              <a:rPr lang="ko-KR" altLang="en-US" sz="2600" dirty="0">
                <a:solidFill>
                  <a:srgbClr val="00B050"/>
                </a:solidFill>
              </a:rPr>
              <a:t>계획 </a:t>
            </a:r>
            <a:r>
              <a:rPr lang="en-US" altLang="ko-KR" sz="2600" dirty="0" smtClean="0">
                <a:solidFill>
                  <a:srgbClr val="00B050"/>
                </a:solidFill>
              </a:rPr>
              <a:t>2</a:t>
            </a:r>
            <a:r>
              <a:rPr lang="ko-KR" altLang="en-US" sz="2600" dirty="0" smtClean="0">
                <a:solidFill>
                  <a:srgbClr val="00B050"/>
                </a:solidFill>
              </a:rPr>
              <a:t>기 </a:t>
            </a:r>
            <a:r>
              <a:rPr lang="en-US" altLang="ko-KR" sz="2600" dirty="0">
                <a:solidFill>
                  <a:srgbClr val="00B050"/>
                </a:solidFill>
              </a:rPr>
              <a:t>(</a:t>
            </a:r>
            <a:r>
              <a:rPr lang="en-US" altLang="ko-KR" sz="2600" dirty="0" smtClean="0">
                <a:solidFill>
                  <a:srgbClr val="00B050"/>
                </a:solidFill>
              </a:rPr>
              <a:t>2011~2014)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ko-KR" altLang="en-US" sz="2600" dirty="0">
                <a:solidFill>
                  <a:srgbClr val="00B050"/>
                </a:solidFill>
              </a:rPr>
              <a:t>지역사회복지</a:t>
            </a:r>
            <a:r>
              <a:rPr lang="en-US" altLang="ko-KR" sz="2600" dirty="0">
                <a:solidFill>
                  <a:srgbClr val="00B050"/>
                </a:solidFill>
              </a:rPr>
              <a:t> </a:t>
            </a:r>
            <a:r>
              <a:rPr lang="ko-KR" altLang="en-US" sz="2600" dirty="0">
                <a:solidFill>
                  <a:srgbClr val="00B050"/>
                </a:solidFill>
              </a:rPr>
              <a:t>계획 </a:t>
            </a:r>
            <a:r>
              <a:rPr lang="en-US" altLang="ko-KR" sz="2600" dirty="0" smtClean="0">
                <a:solidFill>
                  <a:srgbClr val="00B050"/>
                </a:solidFill>
              </a:rPr>
              <a:t>3</a:t>
            </a:r>
            <a:r>
              <a:rPr lang="ko-KR" altLang="en-US" sz="2600" dirty="0" smtClean="0">
                <a:solidFill>
                  <a:srgbClr val="00B050"/>
                </a:solidFill>
              </a:rPr>
              <a:t>기 </a:t>
            </a:r>
            <a:r>
              <a:rPr lang="en-US" altLang="ko-KR" sz="2600" dirty="0">
                <a:solidFill>
                  <a:srgbClr val="00B050"/>
                </a:solidFill>
              </a:rPr>
              <a:t>(</a:t>
            </a:r>
            <a:r>
              <a:rPr lang="en-US" altLang="ko-KR" sz="2600" dirty="0" smtClean="0">
                <a:solidFill>
                  <a:srgbClr val="00B050"/>
                </a:solidFill>
              </a:rPr>
              <a:t>2015~</a:t>
            </a:r>
            <a:r>
              <a:rPr lang="ko-KR" altLang="en-US" sz="2600" smtClean="0">
                <a:solidFill>
                  <a:srgbClr val="00B050"/>
                </a:solidFill>
              </a:rPr>
              <a:t>현재</a:t>
            </a:r>
            <a:r>
              <a:rPr lang="en-US" altLang="ko-KR" sz="2600" smtClean="0">
                <a:solidFill>
                  <a:srgbClr val="00B050"/>
                </a:solidFill>
              </a:rPr>
              <a:t>)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4221088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49" y="270892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92" y="3485119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293096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9" name="직각 삼각형 18"/>
          <p:cNvSpPr/>
          <p:nvPr/>
        </p:nvSpPr>
        <p:spPr>
          <a:xfrm rot="5400000">
            <a:off x="1193272" y="5151544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763688" y="1196752"/>
            <a:ext cx="66064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rgbClr val="FFFF00"/>
                </a:solidFill>
              </a:rPr>
              <a:t>지역사회복지 계획 모형</a:t>
            </a:r>
          </a:p>
          <a:p>
            <a:pPr lvl="1">
              <a:defRPr/>
            </a:pPr>
            <a:r>
              <a:rPr lang="ko-KR" altLang="en-US" sz="2100" dirty="0" smtClean="0">
                <a:solidFill>
                  <a:srgbClr val="00B050"/>
                </a:solidFill>
              </a:rPr>
              <a:t>제 </a:t>
            </a:r>
            <a:r>
              <a:rPr lang="en-US" altLang="ko-KR" sz="2100" dirty="0" smtClean="0">
                <a:solidFill>
                  <a:srgbClr val="00B050"/>
                </a:solidFill>
              </a:rPr>
              <a:t>1</a:t>
            </a:r>
            <a:r>
              <a:rPr lang="ko-KR" altLang="en-US" sz="2100" dirty="0" smtClean="0">
                <a:solidFill>
                  <a:srgbClr val="00B050"/>
                </a:solidFill>
              </a:rPr>
              <a:t>기 지역사회복지계획</a:t>
            </a:r>
            <a:r>
              <a:rPr lang="en-US" altLang="ko-KR" sz="2100" dirty="0" smtClean="0">
                <a:solidFill>
                  <a:srgbClr val="00B050"/>
                </a:solidFill>
              </a:rPr>
              <a:t>(</a:t>
            </a:r>
            <a:r>
              <a:rPr lang="en-US" altLang="ko-KR" sz="2100" u="sng" dirty="0" smtClean="0">
                <a:solidFill>
                  <a:srgbClr val="00B050"/>
                </a:solidFill>
                <a:hlinkClick r:id="rId2"/>
              </a:rPr>
              <a:t>http://dl.nanet.go.kr/SearchDetailList.do</a:t>
            </a:r>
            <a:r>
              <a:rPr lang="ko-KR" altLang="en-US" sz="2100" dirty="0" smtClean="0">
                <a:solidFill>
                  <a:srgbClr val="00B050"/>
                </a:solidFill>
              </a:rPr>
              <a:t> </a:t>
            </a:r>
            <a:r>
              <a:rPr lang="ko-KR" altLang="en-US" sz="2100" dirty="0" err="1" smtClean="0">
                <a:solidFill>
                  <a:srgbClr val="00B050"/>
                </a:solidFill>
              </a:rPr>
              <a:t>연차별시행계획</a:t>
            </a:r>
            <a:r>
              <a:rPr lang="ko-KR" altLang="en-US" sz="2100" dirty="0" smtClean="0">
                <a:solidFill>
                  <a:srgbClr val="00B050"/>
                </a:solidFill>
              </a:rPr>
              <a:t> </a:t>
            </a:r>
            <a:r>
              <a:rPr lang="en-US" altLang="ko-KR" sz="2100" dirty="0" smtClean="0">
                <a:solidFill>
                  <a:srgbClr val="00B050"/>
                </a:solidFill>
              </a:rPr>
              <a:t>: </a:t>
            </a:r>
            <a:r>
              <a:rPr lang="ko-KR" altLang="en-US" sz="2100" dirty="0" smtClean="0">
                <a:solidFill>
                  <a:srgbClr val="00B050"/>
                </a:solidFill>
              </a:rPr>
              <a:t>제</a:t>
            </a:r>
            <a:r>
              <a:rPr lang="en-US" altLang="ko-KR" sz="2100" dirty="0" smtClean="0">
                <a:solidFill>
                  <a:srgbClr val="00B050"/>
                </a:solidFill>
              </a:rPr>
              <a:t>1</a:t>
            </a:r>
            <a:r>
              <a:rPr lang="ko-KR" altLang="en-US" sz="2100" dirty="0" smtClean="0">
                <a:solidFill>
                  <a:srgbClr val="00B050"/>
                </a:solidFill>
              </a:rPr>
              <a:t>기 지역사회복지계획</a:t>
            </a:r>
            <a:r>
              <a:rPr lang="en-US" altLang="ko-KR" sz="2100" dirty="0" smtClean="0">
                <a:solidFill>
                  <a:srgbClr val="00B050"/>
                </a:solidFill>
              </a:rPr>
              <a:t>. 2009 / </a:t>
            </a:r>
            <a:r>
              <a:rPr lang="ko-KR" altLang="en-US" sz="2100" dirty="0" smtClean="0">
                <a:solidFill>
                  <a:srgbClr val="00B050"/>
                </a:solidFill>
              </a:rPr>
              <a:t>광주광역시 광산구 출처</a:t>
            </a:r>
            <a:r>
              <a:rPr lang="en-US" altLang="ko-KR" sz="2100" dirty="0" smtClean="0">
                <a:solidFill>
                  <a:srgbClr val="00B050"/>
                </a:solidFill>
              </a:rPr>
              <a:t>. </a:t>
            </a:r>
            <a:r>
              <a:rPr lang="ko-KR" altLang="en-US" sz="2100" dirty="0" smtClean="0">
                <a:solidFill>
                  <a:srgbClr val="00B050"/>
                </a:solidFill>
              </a:rPr>
              <a:t>국회도서관</a:t>
            </a:r>
            <a:r>
              <a:rPr lang="en-US" altLang="ko-KR" sz="2100" dirty="0" smtClean="0">
                <a:solidFill>
                  <a:srgbClr val="00B050"/>
                </a:solidFill>
              </a:rPr>
              <a:t>)</a:t>
            </a:r>
          </a:p>
          <a:p>
            <a:pPr lvl="1">
              <a:defRPr/>
            </a:pPr>
            <a:r>
              <a:rPr lang="ko-KR" altLang="en-US" sz="2100" dirty="0" smtClean="0">
                <a:solidFill>
                  <a:srgbClr val="00B050"/>
                </a:solidFill>
              </a:rPr>
              <a:t>제 </a:t>
            </a:r>
            <a:r>
              <a:rPr lang="en-US" altLang="ko-KR" sz="2100" dirty="0" smtClean="0">
                <a:solidFill>
                  <a:srgbClr val="00B050"/>
                </a:solidFill>
              </a:rPr>
              <a:t>2</a:t>
            </a:r>
            <a:r>
              <a:rPr lang="ko-KR" altLang="en-US" sz="2100" dirty="0" smtClean="0">
                <a:solidFill>
                  <a:srgbClr val="00B050"/>
                </a:solidFill>
              </a:rPr>
              <a:t>기 지역사회복지 계획</a:t>
            </a:r>
            <a:r>
              <a:rPr lang="en-US" altLang="ko-KR" sz="2100" dirty="0" smtClean="0">
                <a:solidFill>
                  <a:srgbClr val="00B050"/>
                </a:solidFill>
              </a:rPr>
              <a:t>(</a:t>
            </a:r>
            <a:r>
              <a:rPr lang="en-US" altLang="ko-KR" sz="2100" u="sng" dirty="0" smtClean="0">
                <a:solidFill>
                  <a:srgbClr val="00B050"/>
                </a:solidFill>
                <a:hlinkClick r:id="rId2"/>
              </a:rPr>
              <a:t>http://dl.nanet.go.kr/SearchDetailList.do</a:t>
            </a:r>
            <a:r>
              <a:rPr lang="ko-KR" altLang="en-US" sz="2100" dirty="0" smtClean="0">
                <a:solidFill>
                  <a:srgbClr val="00B050"/>
                </a:solidFill>
              </a:rPr>
              <a:t> 제</a:t>
            </a:r>
            <a:r>
              <a:rPr lang="en-US" altLang="ko-KR" sz="2100" dirty="0" smtClean="0">
                <a:solidFill>
                  <a:srgbClr val="00B050"/>
                </a:solidFill>
              </a:rPr>
              <a:t>2</a:t>
            </a:r>
            <a:r>
              <a:rPr lang="ko-KR" altLang="en-US" sz="2100" dirty="0" smtClean="0">
                <a:solidFill>
                  <a:srgbClr val="00B050"/>
                </a:solidFill>
              </a:rPr>
              <a:t>기 서울시 지역사회복지계획 </a:t>
            </a:r>
            <a:r>
              <a:rPr lang="en-US" altLang="ko-KR" sz="2100" dirty="0" smtClean="0">
                <a:solidFill>
                  <a:srgbClr val="00B050"/>
                </a:solidFill>
              </a:rPr>
              <a:t>(2011-2014) / </a:t>
            </a:r>
            <a:r>
              <a:rPr lang="ko-KR" altLang="en-US" sz="2100" dirty="0" smtClean="0">
                <a:solidFill>
                  <a:srgbClr val="00B050"/>
                </a:solidFill>
              </a:rPr>
              <a:t>서울특별시 출처</a:t>
            </a:r>
            <a:r>
              <a:rPr lang="en-US" altLang="ko-KR" sz="2100" dirty="0" smtClean="0">
                <a:solidFill>
                  <a:srgbClr val="00B050"/>
                </a:solidFill>
              </a:rPr>
              <a:t>, </a:t>
            </a:r>
            <a:r>
              <a:rPr lang="ko-KR" altLang="en-US" sz="2100" dirty="0" smtClean="0">
                <a:solidFill>
                  <a:srgbClr val="00B050"/>
                </a:solidFill>
              </a:rPr>
              <a:t>국회도서관</a:t>
            </a:r>
            <a:r>
              <a:rPr lang="en-US" altLang="ko-KR" sz="2100" dirty="0" smtClean="0">
                <a:solidFill>
                  <a:srgbClr val="00B050"/>
                </a:solidFill>
              </a:rPr>
              <a:t>)</a:t>
            </a:r>
          </a:p>
          <a:p>
            <a:pPr lvl="1">
              <a:defRPr/>
            </a:pPr>
            <a:r>
              <a:rPr lang="ko-KR" altLang="en-US" sz="2100" dirty="0" smtClean="0">
                <a:solidFill>
                  <a:srgbClr val="00B050"/>
                </a:solidFill>
              </a:rPr>
              <a:t>제 </a:t>
            </a:r>
            <a:r>
              <a:rPr lang="en-US" altLang="ko-KR" sz="2100" dirty="0" smtClean="0">
                <a:solidFill>
                  <a:srgbClr val="00B050"/>
                </a:solidFill>
              </a:rPr>
              <a:t>3</a:t>
            </a:r>
            <a:r>
              <a:rPr lang="ko-KR" altLang="en-US" sz="2100" dirty="0" smtClean="0">
                <a:solidFill>
                  <a:srgbClr val="00B050"/>
                </a:solidFill>
              </a:rPr>
              <a:t>기 지역사회복지 계획</a:t>
            </a:r>
            <a:r>
              <a:rPr lang="en-US" altLang="ko-KR" sz="2100" dirty="0" smtClean="0">
                <a:solidFill>
                  <a:srgbClr val="00B050"/>
                </a:solidFill>
              </a:rPr>
              <a:t> (</a:t>
            </a:r>
            <a:r>
              <a:rPr lang="en-US" altLang="ko-KR" sz="2100" u="sng" dirty="0" smtClean="0">
                <a:solidFill>
                  <a:srgbClr val="00B050"/>
                </a:solidFill>
              </a:rPr>
              <a:t>http://dl.nanet.go.kr/SearchDetailList.do</a:t>
            </a:r>
            <a:r>
              <a:rPr lang="ko-KR" altLang="en-US" sz="2100" dirty="0" smtClean="0">
                <a:solidFill>
                  <a:srgbClr val="00B050"/>
                </a:solidFill>
              </a:rPr>
              <a:t> 시</a:t>
            </a:r>
            <a:r>
              <a:rPr lang="en-US" altLang="ko-KR" sz="2100" dirty="0" smtClean="0">
                <a:solidFill>
                  <a:srgbClr val="00B050"/>
                </a:solidFill>
              </a:rPr>
              <a:t>·</a:t>
            </a:r>
            <a:r>
              <a:rPr lang="ko-KR" altLang="en-US" sz="2100" dirty="0" smtClean="0">
                <a:solidFill>
                  <a:srgbClr val="00B050"/>
                </a:solidFill>
              </a:rPr>
              <a:t>도 지역사회복지 계획 수립에 관한 논의 </a:t>
            </a:r>
            <a:r>
              <a:rPr lang="en-US" altLang="ko-KR" sz="2100" dirty="0" smtClean="0">
                <a:solidFill>
                  <a:srgbClr val="00B050"/>
                </a:solidFill>
              </a:rPr>
              <a:t>/ </a:t>
            </a:r>
            <a:r>
              <a:rPr lang="ko-KR" altLang="en-US" sz="2100" dirty="0" smtClean="0">
                <a:solidFill>
                  <a:srgbClr val="00B050"/>
                </a:solidFill>
              </a:rPr>
              <a:t>이준영</a:t>
            </a:r>
            <a:r>
              <a:rPr lang="en-US" altLang="ko-KR" sz="2100" dirty="0" smtClean="0">
                <a:solidFill>
                  <a:srgbClr val="00B050"/>
                </a:solidFill>
              </a:rPr>
              <a:t>)</a:t>
            </a:r>
          </a:p>
          <a:p>
            <a:pPr lvl="1">
              <a:defRPr/>
            </a:pPr>
            <a:r>
              <a:rPr lang="en-US" altLang="ko-KR" sz="2100" dirty="0" smtClean="0">
                <a:solidFill>
                  <a:srgbClr val="00B050"/>
                </a:solidFill>
              </a:rPr>
              <a:t>   (</a:t>
            </a:r>
            <a:r>
              <a:rPr lang="en-US" altLang="ko-KR" sz="2100" u="sng" dirty="0" smtClean="0">
                <a:solidFill>
                  <a:srgbClr val="00B050"/>
                </a:solidFill>
                <a:hlinkClick r:id="rId2"/>
              </a:rPr>
              <a:t>http://dl.nanet.go.kr/SearchDetailList.do</a:t>
            </a:r>
            <a:r>
              <a:rPr lang="ko-KR" altLang="en-US" sz="2100" dirty="0" smtClean="0">
                <a:solidFill>
                  <a:srgbClr val="00B050"/>
                </a:solidFill>
              </a:rPr>
              <a:t> </a:t>
            </a:r>
            <a:r>
              <a:rPr lang="en-US" altLang="ko-KR" sz="2100" dirty="0" smtClean="0">
                <a:solidFill>
                  <a:srgbClr val="00B050"/>
                </a:solidFill>
              </a:rPr>
              <a:t>(</a:t>
            </a:r>
            <a:r>
              <a:rPr lang="ko-KR" altLang="en-US" sz="2100" dirty="0" smtClean="0">
                <a:solidFill>
                  <a:srgbClr val="00B050"/>
                </a:solidFill>
              </a:rPr>
              <a:t>제</a:t>
            </a:r>
            <a:r>
              <a:rPr lang="en-US" altLang="ko-KR" sz="2100" dirty="0" smtClean="0">
                <a:solidFill>
                  <a:srgbClr val="00B050"/>
                </a:solidFill>
              </a:rPr>
              <a:t>3</a:t>
            </a:r>
            <a:r>
              <a:rPr lang="ko-KR" altLang="en-US" sz="2100" dirty="0" smtClean="0">
                <a:solidFill>
                  <a:srgbClr val="00B050"/>
                </a:solidFill>
              </a:rPr>
              <a:t>기       </a:t>
            </a:r>
            <a:r>
              <a:rPr lang="en-US" altLang="ko-KR" sz="2100" dirty="0" smtClean="0">
                <a:solidFill>
                  <a:srgbClr val="00B050"/>
                </a:solidFill>
              </a:rPr>
              <a:t>(2015</a:t>
            </a:r>
            <a:r>
              <a:rPr lang="ko-KR" altLang="en-US" sz="2100" dirty="0" smtClean="0">
                <a:solidFill>
                  <a:srgbClr val="00B050"/>
                </a:solidFill>
              </a:rPr>
              <a:t>∼</a:t>
            </a:r>
            <a:r>
              <a:rPr lang="en-US" altLang="ko-KR" sz="2100" dirty="0" smtClean="0">
                <a:solidFill>
                  <a:srgbClr val="00B050"/>
                </a:solidFill>
              </a:rPr>
              <a:t>2018))</a:t>
            </a:r>
            <a:r>
              <a:rPr lang="ko-KR" altLang="en-US" sz="2100" dirty="0" smtClean="0">
                <a:solidFill>
                  <a:srgbClr val="00B050"/>
                </a:solidFill>
              </a:rPr>
              <a:t>서울시 지역사회복지계획 </a:t>
            </a:r>
            <a:r>
              <a:rPr lang="en-US" altLang="ko-KR" sz="2100" dirty="0" smtClean="0">
                <a:solidFill>
                  <a:srgbClr val="00B050"/>
                </a:solidFill>
              </a:rPr>
              <a:t>[</a:t>
            </a:r>
            <a:r>
              <a:rPr lang="ko-KR" altLang="en-US" sz="2100" dirty="0" smtClean="0">
                <a:solidFill>
                  <a:srgbClr val="00B050"/>
                </a:solidFill>
              </a:rPr>
              <a:t>전자자료</a:t>
            </a:r>
            <a:r>
              <a:rPr lang="en-US" altLang="ko-KR" sz="2100" dirty="0" smtClean="0">
                <a:solidFill>
                  <a:srgbClr val="00B050"/>
                </a:solidFill>
              </a:rPr>
              <a:t>] / </a:t>
            </a:r>
            <a:r>
              <a:rPr lang="ko-KR" altLang="en-US" sz="2100" dirty="0" smtClean="0">
                <a:solidFill>
                  <a:srgbClr val="00B050"/>
                </a:solidFill>
              </a:rPr>
              <a:t>서울특별시</a:t>
            </a:r>
            <a:r>
              <a:rPr lang="en-US" altLang="ko-KR" sz="2100" dirty="0" smtClean="0">
                <a:solidFill>
                  <a:srgbClr val="00B050"/>
                </a:solidFill>
              </a:rPr>
              <a:t>)</a:t>
            </a:r>
            <a:endParaRPr lang="ko-KR" altLang="en-US" sz="2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972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7203"/>
            <a:ext cx="3971925" cy="4067175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</a:rPr>
              <a:t>324012 </a:t>
            </a:r>
            <a:r>
              <a:rPr lang="ko-KR" alt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박윤갑</a:t>
            </a:r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</a:rPr>
              <a:t>박인배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8646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913730"/>
            <a:ext cx="2843808" cy="5825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711782" y="1035004"/>
            <a:ext cx="4256940" cy="5652972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764704"/>
            <a:ext cx="8496944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145" y="974196"/>
            <a:ext cx="319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목차 </a:t>
            </a:r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dirty="0" smtClean="0">
                <a:latin typeface="a장미다방" pitchFamily="18" charset="-127"/>
                <a:ea typeface="a장미다방" pitchFamily="18" charset="-127"/>
              </a:rPr>
              <a:t>contents</a:t>
            </a:r>
            <a:r>
              <a:rPr lang="en-US" altLang="ko-KR" sz="20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860032" y="1700808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  <a:cs typeface="Arial Unicode MS" pitchFamily="50" charset="-127"/>
              </a:rPr>
              <a:t>Ⅰ</a:t>
            </a:r>
            <a:r>
              <a:rPr lang="en-US" altLang="ko-KR" sz="2800" b="1" dirty="0" smtClean="0">
                <a:solidFill>
                  <a:schemeClr val="bg1"/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  <a:r>
              <a:rPr lang="ko-KR" altLang="en-US" sz="2000" spc="-180" dirty="0" smtClean="0">
                <a:solidFill>
                  <a:schemeClr val="bg1"/>
                </a:solidFill>
                <a:latin typeface="나눔바른펜" pitchFamily="50" charset="-127"/>
                <a:ea typeface="나눔고딕 ExtraBold" pitchFamily="50" charset="-127"/>
              </a:rPr>
              <a:t>영국의 지역사회복지실천 모형</a:t>
            </a:r>
            <a:endParaRPr lang="en-US" altLang="ko-KR" sz="2000" spc="-18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endParaRPr lang="en-US" altLang="ko-KR" sz="800" b="1" spc="-18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2564904"/>
            <a:ext cx="416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Ⅱ</a:t>
            </a:r>
            <a:r>
              <a:rPr lang="en-US" altLang="ko-KR" sz="2800" dirty="0" smtClean="0">
                <a:solidFill>
                  <a:schemeClr val="bg1"/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  <a:latin typeface="나눔바른펜" pitchFamily="50" charset="-127"/>
                <a:ea typeface="나눔바른펜" pitchFamily="50" charset="-127"/>
              </a:rPr>
              <a:t>미국의 지역사회복지실천 모형</a:t>
            </a:r>
            <a:endParaRPr lang="en-US" altLang="ko-KR" sz="2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356992"/>
            <a:ext cx="640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Ⅲ</a:t>
            </a:r>
            <a:r>
              <a:rPr lang="en-US" altLang="ko-KR" sz="2000" b="1" dirty="0" smtClean="0">
                <a:solidFill>
                  <a:schemeClr val="bg1"/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  <a:r>
              <a:rPr lang="en-US" altLang="ko-KR" sz="20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나눔손글씨 펜" pitchFamily="66" charset="-127"/>
                <a:ea typeface="나눔고딕 ExtraBold" pitchFamily="50" charset="-127"/>
              </a:rPr>
              <a:t>일본의 지역사회복지실천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pitchFamily="66" charset="-127"/>
                <a:ea typeface="나눔고딕 ExtraBold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나눔손글씨 펜" pitchFamily="66" charset="-127"/>
                <a:ea typeface="나눔고딕 ExtraBold" pitchFamily="50" charset="-127"/>
              </a:rPr>
              <a:t>모형</a:t>
            </a:r>
            <a:endParaRPr lang="en-US" altLang="ko-KR" sz="2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4077072"/>
            <a:ext cx="421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Ⅳ</a:t>
            </a:r>
            <a:r>
              <a:rPr lang="en-US" altLang="ko-KR" sz="2000" dirty="0" smtClean="0">
                <a:solidFill>
                  <a:schemeClr val="bg1"/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  <a:r>
              <a:rPr lang="en-US" altLang="ko-KR" sz="2000" dirty="0" smtClean="0">
                <a:solidFill>
                  <a:schemeClr val="bg1"/>
                </a:solidFill>
                <a:latin typeface="나눔바른펜" pitchFamily="50" charset="-127"/>
                <a:ea typeface="a장미다방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나눔바른펜" pitchFamily="50" charset="-127"/>
                <a:ea typeface="a장미다방" pitchFamily="18" charset="-127"/>
              </a:rPr>
              <a:t>선진국 실천모형의 시사점</a:t>
            </a:r>
            <a:endParaRPr lang="ko-KR" altLang="en-US" sz="2000" dirty="0">
              <a:ln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520" y="472514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Ⅴ</a:t>
            </a:r>
            <a:r>
              <a:rPr lang="en-US" altLang="ko-KR" sz="2000" b="1" dirty="0" smtClean="0">
                <a:solidFill>
                  <a:schemeClr val="bg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  <a:latin typeface="나눔바른펜" pitchFamily="50" charset="-127"/>
                <a:ea typeface="나눔고딕 ExtraBold" pitchFamily="50" charset="-127"/>
              </a:rPr>
              <a:t>한국의 지역사회복지실천 모형</a:t>
            </a:r>
            <a:endParaRPr lang="ko-KR" altLang="en-US" sz="2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06834"/>
            <a:ext cx="3109312" cy="31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갈매기형 수장 5"/>
          <p:cNvSpPr/>
          <p:nvPr/>
        </p:nvSpPr>
        <p:spPr>
          <a:xfrm>
            <a:off x="1977056" y="2024519"/>
            <a:ext cx="540060" cy="50405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2474811" y="2024519"/>
            <a:ext cx="540060" cy="50405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1076218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FFCC00"/>
                </a:solidFill>
                <a:latin typeface="나눔손글씨 펜" pitchFamily="66" charset="-127"/>
                <a:ea typeface="나눔손글씨 펜" pitchFamily="66" charset="-127"/>
              </a:rPr>
              <a:t>지역사회복지의</a:t>
            </a:r>
            <a:r>
              <a:rPr lang="ko-KR" altLang="en-US" sz="6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실천모형</a:t>
            </a:r>
            <a:endParaRPr lang="ko-KR" altLang="en-US" sz="60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35699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00B050"/>
                </a:solidFill>
              </a:rPr>
              <a:t>지역사회복지의 실천모형은 크게 두 가지로 접근해 볼 수 있고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, </a:t>
            </a:r>
          </a:p>
          <a:p>
            <a:r>
              <a:rPr lang="ko-KR" altLang="en-US" sz="2400" b="1" dirty="0" smtClean="0">
                <a:solidFill>
                  <a:srgbClr val="00B050"/>
                </a:solidFill>
              </a:rPr>
              <a:t>하나는 지역사회에서 발생하는 문제에 효과적으로 접근하는 방법이고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(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미국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)</a:t>
            </a:r>
          </a:p>
          <a:p>
            <a:r>
              <a:rPr lang="ko-KR" altLang="en-US" sz="2400" b="1" dirty="0" smtClean="0">
                <a:solidFill>
                  <a:srgbClr val="00B050"/>
                </a:solidFill>
              </a:rPr>
              <a:t>하나는 지역사회복지의 중심축이 되는 사업의 모형을 말합니다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. 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(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영국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일본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한국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)</a:t>
            </a:r>
            <a:endParaRPr lang="en-US" altLang="ko-K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0" y="1052736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217977" y="1960353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793122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9848" y="179692"/>
            <a:ext cx="745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1)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영국의  지역사회복지실천  모형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95736" y="3933056"/>
            <a:ext cx="54726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FF00"/>
                </a:solidFill>
              </a:rPr>
              <a:t>●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지역사회보호 모형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: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사회복지대상자들이 생활시설에 입소하지 않고 지역사회 내에서 사회복지시설로부터 다양한 서비스를 제공받으며 자립적으로 생활해나갈 수 있도록 지원해 주는 것 </a:t>
            </a:r>
          </a:p>
          <a:p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023358" y="986024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FFFF00"/>
                </a:solidFill>
              </a:rPr>
              <a:t>●</a:t>
            </a:r>
            <a:r>
              <a:rPr lang="ko-KR" altLang="en-US" sz="2400" b="1" dirty="0" err="1" smtClean="0">
                <a:solidFill>
                  <a:srgbClr val="FFFF00"/>
                </a:solidFill>
              </a:rPr>
              <a:t>탈시설화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 모형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: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생활시설을 지역사회에 개방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지역사회와 유기적인 활동을 맺도록 지원하는 모형</a:t>
            </a:r>
          </a:p>
          <a:p>
            <a:endParaRPr lang="ko-KR" altLang="en-US" sz="24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ownloads\탈시설화 이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2913006" cy="13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탈시설화 필요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27056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캡처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37916"/>
            <a:ext cx="4867275" cy="12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0" y="1052736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217977" y="1960353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793122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9848" y="179692"/>
            <a:ext cx="745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1)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영국의  지역사회복지실천  모형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763688" y="1484784"/>
            <a:ext cx="7380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FF00"/>
                </a:solidFill>
              </a:rPr>
              <a:t>●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민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·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간 협동 </a:t>
            </a:r>
            <a:r>
              <a:rPr lang="ko-KR" altLang="en-US" sz="2400" b="1" dirty="0" err="1" smtClean="0">
                <a:solidFill>
                  <a:srgbClr val="FFFF00"/>
                </a:solidFill>
              </a:rPr>
              <a:t>지역회복지서비스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 모형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:</a:t>
            </a:r>
            <a:r>
              <a:rPr lang="ko-KR" altLang="en-US" sz="2400" b="1" dirty="0" err="1" smtClean="0">
                <a:solidFill>
                  <a:srgbClr val="00B050"/>
                </a:solidFill>
              </a:rPr>
              <a:t>시봄보고서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 이후 각 지방자치단체에 의무적으로 설치된 사회복지서비스를 통해 민관 협동으로 지역사회복지서비스 제공되는 모형</a:t>
            </a:r>
          </a:p>
          <a:p>
            <a:endParaRPr lang="ko-KR" alt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Pictures\민관 협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7356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34536" y="188692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81973" y="2815688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933" y="2780928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990" y="44985"/>
            <a:ext cx="756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2) 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미국의  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지역사회복실천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모형</a:t>
            </a:r>
            <a:endParaRPr lang="ko-KR" altLang="en-US" sz="3600" b="1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95736" y="1412776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hlinkClick r:id="rId2"/>
              </a:rPr>
              <a:t>https://www.youtube.com/watch?v=S8PkwevEpMs 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9595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34536" y="188692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81973" y="2815688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933" y="2780928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990" y="44985"/>
            <a:ext cx="821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2) 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미국의  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지역사회복실천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모형</a:t>
            </a:r>
            <a:endParaRPr lang="ko-KR" altLang="en-US" sz="3600" b="1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지역사회 구성원의 이해관계에 대한 가정</a:t>
            </a: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지역사회 구성원의 이해관계에 대한 가정</a:t>
            </a: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지역사회 구성원의 이해관계에 대한 가정</a:t>
            </a: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7" name="제목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88832" cy="5400600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2800" dirty="0" smtClean="0">
                <a:solidFill>
                  <a:srgbClr val="FFFF00"/>
                </a:solidFill>
              </a:rPr>
              <a:t>● </a:t>
            </a:r>
            <a:r>
              <a:rPr lang="ko-KR" altLang="en-US" sz="2800" b="1" dirty="0" err="1" smtClean="0">
                <a:solidFill>
                  <a:srgbClr val="FFFF00"/>
                </a:solidFill>
              </a:rPr>
              <a:t>로스만의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세 모형</a:t>
            </a:r>
            <a:r>
              <a:rPr lang="ko-KR" altLang="en-US" sz="2400" dirty="0" smtClean="0">
                <a:solidFill>
                  <a:srgbClr val="FFFF00"/>
                </a:solidFill>
              </a:rPr>
              <a:t/>
            </a:r>
            <a:br>
              <a:rPr lang="ko-KR" altLang="en-US" sz="2400" dirty="0" smtClean="0">
                <a:solidFill>
                  <a:srgbClr val="FFFF00"/>
                </a:solidFill>
              </a:rPr>
            </a:br>
            <a:r>
              <a:rPr lang="en-US" altLang="ko-KR" sz="2400" dirty="0" smtClean="0">
                <a:solidFill>
                  <a:srgbClr val="FFFF00"/>
                </a:solidFill>
              </a:rPr>
              <a:t/>
            </a:r>
            <a:br>
              <a:rPr lang="en-US" altLang="ko-KR" sz="2400" dirty="0" smtClean="0">
                <a:solidFill>
                  <a:srgbClr val="FFFF0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지역사회개발 모형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</a:t>
            </a:r>
            <a:r>
              <a:rPr lang="en-US" altLang="ko-KR" sz="2400" dirty="0" smtClean="0"/>
              <a:t>: 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지역사회능력향상과 사회통합 중시하고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,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92D050"/>
                </a:solidFill>
              </a:rPr>
              <a:t>지역사회내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 모든 집단들이 긍정적 변화를 위한 필수요소이자 파트너이다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.</a:t>
            </a: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사회계획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/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정책 모형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지역사회의 해결하고자 하는 기술적인 과정을 강조하고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중요한 것은 문제해결을 위한 합리적인 </a:t>
            </a:r>
            <a:r>
              <a:rPr lang="ko-KR" altLang="en-US" sz="2400" b="1" dirty="0" err="1" smtClean="0">
                <a:solidFill>
                  <a:srgbClr val="92D050"/>
                </a:solidFill>
              </a:rPr>
              <a:t>계획수힙과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 변화입니다</a:t>
            </a:r>
            <a:r>
              <a:rPr lang="ko-KR" altLang="en-US" sz="2400" b="1" dirty="0" smtClean="0"/>
              <a:t/>
            </a:r>
            <a:br>
              <a:rPr lang="ko-KR" altLang="en-US" sz="2400" b="1" dirty="0" smtClean="0"/>
            </a:br>
            <a:r>
              <a:rPr lang="ko-KR" altLang="en-US" sz="2400" dirty="0" smtClean="0">
                <a:solidFill>
                  <a:srgbClr val="00B050"/>
                </a:solidFill>
              </a:rPr>
              <a:t/>
            </a:r>
            <a:br>
              <a:rPr lang="ko-KR" altLang="en-US" sz="2400" dirty="0" smtClean="0">
                <a:solidFill>
                  <a:srgbClr val="00B050"/>
                </a:solidFill>
              </a:rPr>
            </a:br>
            <a:r>
              <a:rPr lang="en-US" altLang="ko-KR" sz="2400" dirty="0" smtClean="0">
                <a:solidFill>
                  <a:srgbClr val="00B050"/>
                </a:solidFill>
              </a:rPr>
              <a:t/>
            </a:r>
            <a:br>
              <a:rPr lang="en-US" altLang="ko-KR" sz="2400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사회행동 모형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지역사회에서는 자원과 권력을 배분에 있어서 불평등이 존재한다는 </a:t>
            </a:r>
            <a:r>
              <a:rPr lang="ko-KR" altLang="en-US" sz="2400" b="1" dirty="0" err="1" smtClean="0">
                <a:solidFill>
                  <a:srgbClr val="92D050"/>
                </a:solidFill>
              </a:rPr>
              <a:t>갈등론적인</a:t>
            </a:r>
            <a:r>
              <a:rPr lang="ko-KR" altLang="en-US" sz="2400" b="1" dirty="0" smtClean="0">
                <a:solidFill>
                  <a:srgbClr val="92D050"/>
                </a:solidFill>
              </a:rPr>
              <a:t> 시각을 갖는 유형을 </a:t>
            </a:r>
            <a:r>
              <a:rPr lang="ko-KR" altLang="en-US" sz="2400" b="1" dirty="0" err="1" smtClean="0">
                <a:solidFill>
                  <a:srgbClr val="92D050"/>
                </a:solidFill>
              </a:rPr>
              <a:t>말합합니다</a:t>
            </a:r>
            <a:r>
              <a:rPr lang="en-US" altLang="ko-KR" sz="2400" b="1" dirty="0" smtClean="0">
                <a:solidFill>
                  <a:srgbClr val="92D050"/>
                </a:solidFill>
              </a:rPr>
              <a:t>.</a:t>
            </a:r>
            <a:r>
              <a:rPr lang="ko-KR" altLang="en-US" sz="2400" dirty="0" smtClean="0">
                <a:solidFill>
                  <a:srgbClr val="92D050"/>
                </a:solidFill>
              </a:rPr>
              <a:t/>
            </a:r>
            <a:br>
              <a:rPr lang="ko-KR" altLang="en-US" sz="2400" dirty="0" smtClean="0">
                <a:solidFill>
                  <a:srgbClr val="92D050"/>
                </a:solidFill>
              </a:rPr>
            </a:br>
            <a:endParaRPr lang="ko-KR" altLang="en-US" sz="2400" dirty="0">
              <a:solidFill>
                <a:srgbClr val="92D05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6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34536" y="188692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81973" y="2815688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933" y="2780928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990" y="44985"/>
            <a:ext cx="821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2) 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미국의  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지역사회복실천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모형</a:t>
            </a:r>
            <a:endParaRPr lang="ko-KR" altLang="en-US" sz="3600" b="1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지역사회 구성원의 이해관계에 대한 가정</a:t>
            </a: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지역사회 구성원의 이해관계에 대한 가정</a:t>
            </a: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-</a:t>
            </a:r>
            <a:r>
              <a:rPr kumimoji="1" lang="ko-KR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지역사회 구성원의 이해관계에 대한 가정</a:t>
            </a:r>
            <a:endParaRPr kumimoji="1" lang="ko-KR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7" name="제목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88832" cy="5400600"/>
          </a:xfrm>
        </p:spPr>
        <p:txBody>
          <a:bodyPr anchor="t">
            <a:noAutofit/>
          </a:bodyPr>
          <a:lstStyle/>
          <a:p>
            <a:pPr algn="l"/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endParaRPr lang="ko-KR" altLang="en-US" sz="2400" dirty="0">
              <a:solidFill>
                <a:srgbClr val="FFCC0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" name="그림 18" descr="모형수정dd.PNG"/>
          <p:cNvPicPr>
            <a:picLocks noChangeAspect="1"/>
          </p:cNvPicPr>
          <p:nvPr/>
        </p:nvPicPr>
        <p:blipFill>
          <a:blip r:embed="rId2" cstate="print"/>
          <a:srcRect l="3399" t="1899" r="1835" b="2019"/>
          <a:stretch>
            <a:fillRect/>
          </a:stretch>
        </p:blipFill>
        <p:spPr>
          <a:xfrm rot="21441086">
            <a:off x="1345263" y="2964497"/>
            <a:ext cx="7548162" cy="3880661"/>
          </a:xfrm>
          <a:prstGeom prst="rect">
            <a:avLst/>
          </a:prstGeom>
        </p:spPr>
      </p:pic>
      <p:pic>
        <p:nvPicPr>
          <p:cNvPr id="20" name="그림 19" descr="캡처.PNG"/>
          <p:cNvPicPr>
            <a:picLocks noChangeAspect="1"/>
          </p:cNvPicPr>
          <p:nvPr/>
        </p:nvPicPr>
        <p:blipFill>
          <a:blip r:embed="rId3" cstate="print"/>
          <a:srcRect r="142"/>
          <a:stretch>
            <a:fillRect/>
          </a:stretch>
        </p:blipFill>
        <p:spPr>
          <a:xfrm>
            <a:off x="1331640" y="908720"/>
            <a:ext cx="74888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H="1">
            <a:off x="1199975" y="0"/>
            <a:ext cx="12354" cy="69573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224136" y="826023"/>
            <a:ext cx="7956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-34536" y="1886925"/>
            <a:ext cx="1511660" cy="93610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각 삼각형 8"/>
          <p:cNvSpPr/>
          <p:nvPr/>
        </p:nvSpPr>
        <p:spPr>
          <a:xfrm rot="5400000">
            <a:off x="1181973" y="2815688"/>
            <a:ext cx="288035" cy="299331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162" y="116684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01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001034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02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933" y="2780928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03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1" y="3585210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04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37729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a장미다방" pitchFamily="18" charset="-127"/>
                <a:ea typeface="a장미다방" pitchFamily="18" charset="-127"/>
              </a:rPr>
              <a:t>05</a:t>
            </a:r>
            <a:endParaRPr lang="ko-KR" altLang="en-US" sz="4000" dirty="0">
              <a:solidFill>
                <a:schemeClr val="bg1"/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2) 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미국의  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지역사회복실천</a:t>
            </a:r>
            <a:r>
              <a:rPr lang="ko-KR" altLang="en-US" sz="3600" b="1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모형</a:t>
            </a:r>
            <a:endParaRPr lang="ko-KR" altLang="en-US" sz="3600" b="1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67744" y="1124744"/>
            <a:ext cx="5976664" cy="5400600"/>
          </a:xfrm>
        </p:spPr>
        <p:txBody>
          <a:bodyPr anchor="t">
            <a:noAutofit/>
          </a:bodyPr>
          <a:lstStyle/>
          <a:p>
            <a:pPr algn="l"/>
            <a:r>
              <a:rPr lang="ko-KR" altLang="en-US" sz="2800" dirty="0" smtClean="0">
                <a:solidFill>
                  <a:srgbClr val="FFFF00"/>
                </a:solidFill>
              </a:rPr>
              <a:t>●</a:t>
            </a:r>
            <a:r>
              <a:rPr lang="ko-KR" altLang="en-US" sz="2800" b="1" dirty="0" err="1" smtClean="0">
                <a:solidFill>
                  <a:srgbClr val="FFFF00"/>
                </a:solidFill>
              </a:rPr>
              <a:t>웨일과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800" b="1" dirty="0" err="1" smtClean="0">
                <a:solidFill>
                  <a:srgbClr val="FFFF00"/>
                </a:solidFill>
              </a:rPr>
              <a:t>갬블의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8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모형</a:t>
            </a:r>
            <a:r>
              <a:rPr lang="ko-KR" altLang="en-US" sz="2000" dirty="0" smtClean="0">
                <a:solidFill>
                  <a:srgbClr val="FFFF00"/>
                </a:solidFill>
              </a:rPr>
              <a:t/>
            </a:r>
            <a:br>
              <a:rPr lang="ko-KR" altLang="en-US" sz="2000" dirty="0" smtClean="0">
                <a:solidFill>
                  <a:srgbClr val="FFFF00"/>
                </a:solidFill>
              </a:rPr>
            </a:br>
            <a:r>
              <a:rPr lang="en-US" altLang="ko-KR" sz="2000" dirty="0" smtClean="0">
                <a:solidFill>
                  <a:srgbClr val="FFFF00"/>
                </a:solidFill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근린지역의 지역사회조직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지역사회조직 실천은 지리적인 의미의 접근성과 그 지역사회에서 해결하고자 하는 현안에 초점을 둡니다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.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기능적인 지역사회조직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사회적 이슈나 특정 집단의 권익을 추구하는 공동체이슈에 대한 옹호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정책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사람들의 태도를 변화시키는 것입니다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.</a:t>
            </a: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지역사회의 사회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·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경제개발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지역사회의 전반적 개발을 위해서는 경제적 영역과 사회적 영역의 개발이 동시에 </a:t>
            </a:r>
            <a:r>
              <a:rPr lang="ko-KR" altLang="en-US" sz="2000" b="1" dirty="0" err="1" smtClean="0">
                <a:solidFill>
                  <a:srgbClr val="92D050"/>
                </a:solidFill>
              </a:rPr>
              <a:t>이루어져야함을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 강조</a:t>
            </a: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b="1" dirty="0" smtClean="0">
                <a:solidFill>
                  <a:srgbClr val="00B050"/>
                </a:solidFill>
              </a:rPr>
              <a:t>-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사회개혁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: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사회복지서비스와 사회정책 개발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확장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조정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.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현안문제에 대한 해결의 실천과 도입</a:t>
            </a:r>
            <a:br>
              <a:rPr lang="ko-KR" altLang="en-US" sz="2000" b="1" dirty="0" smtClean="0">
                <a:solidFill>
                  <a:srgbClr val="92D050"/>
                </a:solidFill>
              </a:rPr>
            </a:br>
            <a:r>
              <a:rPr lang="en-US" altLang="ko-KR" sz="2400" b="1" dirty="0" smtClean="0">
                <a:solidFill>
                  <a:srgbClr val="00B050"/>
                </a:solidFill>
              </a:rPr>
              <a:t/>
            </a:r>
            <a:br>
              <a:rPr lang="en-US" altLang="ko-KR" sz="2400" b="1" dirty="0" smtClean="0">
                <a:solidFill>
                  <a:srgbClr val="00B050"/>
                </a:solidFill>
              </a:rPr>
            </a:b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08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593</Words>
  <Application>Microsoft Office PowerPoint</Application>
  <PresentationFormat>화면 슬라이드 쇼(4:3)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Office 테마</vt:lpstr>
      <vt:lpstr>1_Office 테마</vt:lpstr>
      <vt:lpstr>지역사회복지의  실천모형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● 로스만의 세 모형  -지역사회개발 모형:: 지역사회능력향상과 사회통합 중시하고, 지역사회내 모든 집단들이 긍정적 변화를 위한 필수요소이자 파트너이다.  -사회계획/정책 모형: 지역사회의 해결하고자 하는 기술적인 과정을 강조하고, 중요한 것은 문제해결을 위한 합리적인 계획수힙과 변화입니다   -사회행동 모형: 지역사회에서는 자원과 권력을 배분에 있어서 불평등이 존재한다는 갈등론적인 시각을 갖는 유형을 말합합니다. </vt:lpstr>
      <vt:lpstr> </vt:lpstr>
      <vt:lpstr>●웨일과 갬블의 8모형  -근린지역의 지역사회조직: 지역사회조직 실천은 지리적인 의미의 접근성과 그 지역사회에서 해결하고자 하는 현안에 초점을 둡니다.  -기능적인 지역사회조직: 사회적 이슈나 특정 집단의 권익을 추구하는 공동체이슈에 대한 옹호, 정책, 사람들의 태도를 변화시키는 것입니다.  -지역사회의 사회·경제개발: 지역사회의 전반적 개발을 위해서는 경제적 영역과 사회적 영역의 개발이 동시에 이루어져야함을 강조  -사회개혁: 사회복지서비스와 사회정책 개발, 확장, 조정. 현안문제에 대한 해결의 실천과 도입  </vt:lpstr>
      <vt:lpstr> -프로그램 개발과 지역사회 연계:기관이 제공하는 서비스의 효과성 및 질을 증진하거나 새로운 전달체계를 고안하는 것   -정치·사회 행동: 기회 불평등에 도전. 부당한 결정에 도전, 지역주민의 능력에 대한 믿음 강화   -연합: 사회적 이슈와 관련된 옹호를 주요 변화 목표로 함  -사회운동: 새로운 패러다임 제공, 사회변화를 위한 행동을 자극하는 운동 예 : 시민권 운동, 민주화 운동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324012 박윤갑 박인배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인문학과 과학의  공존</dc:title>
  <dc:creator>worksM2</dc:creator>
  <cp:lastModifiedBy>신희영</cp:lastModifiedBy>
  <cp:revision>90</cp:revision>
  <dcterms:created xsi:type="dcterms:W3CDTF">2015-04-06T17:39:18Z</dcterms:created>
  <dcterms:modified xsi:type="dcterms:W3CDTF">2016-04-05T04:23:29Z</dcterms:modified>
</cp:coreProperties>
</file>