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ABFBB-29E9-4AE4-BFF7-01293CF84A96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8CF56-2925-4CD5-BF73-1A1306FA26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513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FC42B-8E96-44B5-870F-477DC9052B1C}" type="slidenum">
              <a:rPr lang="ko-KR" altLang="en-US" smtClean="0">
                <a:solidFill>
                  <a:prstClr val="black"/>
                </a:solidFill>
              </a:rPr>
              <a:pPr/>
              <a:t>19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29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72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2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964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latinLnBrk="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9E3E0-11FE-44FC-9774-22DFD01A0BDB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DB4D90-CF6E-4E64-925B-8B5EBCFD4A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97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black"/>
                </a:solidFill>
              </a:rPr>
              <a:pPr/>
              <a:t>2016-06-01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B4D90-CF6E-4E64-925B-8B5EBCFD4A94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37134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white"/>
                </a:solidFill>
              </a:rPr>
              <a:pPr/>
              <a:t>2016-06-01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B4D90-CF6E-4E64-925B-8B5EBCFD4A94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9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white"/>
                </a:solidFill>
              </a:rPr>
              <a:pPr/>
              <a:t>2016-06-01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B4D90-CF6E-4E64-925B-8B5EBCFD4A94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8882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black"/>
                </a:solidFill>
              </a:rPr>
              <a:pPr/>
              <a:t>2016-06-01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B4D90-CF6E-4E64-925B-8B5EBCFD4A94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79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white"/>
                </a:solidFill>
              </a:rPr>
              <a:pPr/>
              <a:t>2016-06-01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B4D90-CF6E-4E64-925B-8B5EBCFD4A94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0425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black"/>
                </a:solidFill>
              </a:rPr>
              <a:pPr/>
              <a:t>2016-06-01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B4D90-CF6E-4E64-925B-8B5EBCFD4A94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34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black"/>
                </a:solidFill>
              </a:rPr>
              <a:pPr/>
              <a:t>2016-06-01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B4D90-CF6E-4E64-925B-8B5EBCFD4A94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972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1907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white"/>
                </a:solidFill>
              </a:rPr>
              <a:pPr/>
              <a:t>2016-06-01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DB4D90-CF6E-4E64-925B-8B5EBCFD4A94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05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black"/>
                </a:solidFill>
              </a:rPr>
              <a:pPr/>
              <a:t>2016-06-01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B4D90-CF6E-4E64-925B-8B5EBCFD4A94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6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black"/>
                </a:solidFill>
              </a:rPr>
              <a:pPr/>
              <a:t>2016-06-01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B4D90-CF6E-4E64-925B-8B5EBCFD4A94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1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50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70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1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61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859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65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60884-8C23-4EF4-A7E5-E7F2C9668543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4ACB-DF02-49E3-B700-CEE246D61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786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9E3E0-11FE-44FC-9774-22DFD01A0BDB}" type="datetimeFigureOut">
              <a:rPr lang="ko-KR" altLang="en-US" smtClean="0">
                <a:solidFill>
                  <a:prstClr val="black"/>
                </a:solidFill>
              </a:rPr>
              <a:pPr/>
              <a:t>2016-06-01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DB4D90-CF6E-4E64-925B-8B5EBCFD4A94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kacold.or.kr/" TargetMode="Externa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556792"/>
            <a:ext cx="7560840" cy="1440160"/>
          </a:xfrm>
        </p:spPr>
        <p:txBody>
          <a:bodyPr>
            <a:normAutofit/>
          </a:bodyPr>
          <a:lstStyle/>
          <a:p>
            <a:r>
              <a:rPr lang="ko-KR" altLang="en-US" sz="4800" b="1" dirty="0" smtClean="0"/>
              <a:t>제 </a:t>
            </a:r>
            <a:r>
              <a:rPr lang="en-US" altLang="ko-KR" sz="4800" b="1" dirty="0" smtClean="0"/>
              <a:t>11 </a:t>
            </a:r>
            <a:r>
              <a:rPr lang="ko-KR" altLang="en-US" sz="4800" b="1" dirty="0" smtClean="0"/>
              <a:t>장 재가복지센터</a:t>
            </a:r>
            <a:endParaRPr lang="ko-KR" altLang="en-US" sz="48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7192888" cy="3024336"/>
          </a:xfrm>
        </p:spPr>
        <p:txBody>
          <a:bodyPr/>
          <a:lstStyle/>
          <a:p>
            <a:pPr algn="r"/>
            <a:r>
              <a:rPr lang="en-US" altLang="ko-KR" b="1" dirty="0" smtClean="0">
                <a:solidFill>
                  <a:schemeClr val="tx1"/>
                </a:solidFill>
              </a:rPr>
              <a:t>334016 </a:t>
            </a:r>
            <a:r>
              <a:rPr lang="ko-KR" altLang="en-US" b="1" dirty="0" smtClean="0">
                <a:solidFill>
                  <a:schemeClr val="tx1"/>
                </a:solidFill>
              </a:rPr>
              <a:t>하동원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r"/>
            <a:r>
              <a:rPr lang="en-US" altLang="ko-KR" b="1" dirty="0" smtClean="0">
                <a:solidFill>
                  <a:schemeClr val="tx1"/>
                </a:solidFill>
              </a:rPr>
              <a:t>334006 </a:t>
            </a:r>
            <a:r>
              <a:rPr lang="ko-KR" altLang="en-US" b="1" dirty="0" smtClean="0">
                <a:solidFill>
                  <a:schemeClr val="tx1"/>
                </a:solidFill>
              </a:rPr>
              <a:t>박지환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46327"/>
            <a:ext cx="4104456" cy="361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2.</a:t>
            </a:r>
            <a:r>
              <a:rPr lang="ko-KR" altLang="en-US" sz="2000" dirty="0" smtClean="0"/>
              <a:t>시설복지와 재가복지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/>
              <a:t> </a:t>
            </a:r>
            <a:r>
              <a:rPr lang="en-US" altLang="ko-KR" sz="2000" dirty="0" smtClean="0"/>
              <a:t>  3)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생활시설의 사회화</a:t>
            </a:r>
            <a:endParaRPr lang="ko-KR" altLang="en-US" sz="2000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399246"/>
              </p:ext>
            </p:extLst>
          </p:nvPr>
        </p:nvGraphicFramePr>
        <p:xfrm>
          <a:off x="539750" y="2060575"/>
          <a:ext cx="8229600" cy="43212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082"/>
                <a:gridCol w="5709518"/>
              </a:tblGrid>
              <a:tr h="1044184">
                <a:tc>
                  <a:txBody>
                    <a:bodyPr/>
                    <a:lstStyle/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dirty="0" smtClean="0"/>
                        <a:t>폐쇄성 지향의 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사회라는 이야기를 별로 바람직하게 받아들이지 않는 단계를 말한다 폐쇄된 시설의 상황 속에서도 자기만족 및 자기방어적으로 지역사회와 유기적인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관계를 맺으려고 하지 않는다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1044184">
                <a:tc>
                  <a:txBody>
                    <a:bodyPr/>
                    <a:lstStyle/>
                    <a:p>
                      <a:pPr marL="342900" indent="-342900" latinLnBrk="1">
                        <a:buFont typeface="+mj-ea"/>
                        <a:buAutoNum type="circleNumDbPlain" startAt="2"/>
                      </a:pPr>
                      <a:r>
                        <a:rPr lang="ko-KR" altLang="en-US" dirty="0" smtClean="0"/>
                        <a:t>소극적 개방단계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폐쇄적인 단계와는 달리 어느 정도 시설을 개방하려는 자세를 보인다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자원봉사자들도 활동을 하지만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시설에는 장소만을 제공한다는 의식을 갖는다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1044184">
                <a:tc>
                  <a:txBody>
                    <a:bodyPr/>
                    <a:lstStyle/>
                    <a:p>
                      <a:pPr marL="342900" indent="-342900" latinLnBrk="1">
                        <a:buFont typeface="+mj-ea"/>
                        <a:buAutoNum type="circleNumDbPlain" startAt="3"/>
                      </a:pPr>
                      <a:r>
                        <a:rPr lang="ko-KR" altLang="en-US" dirty="0" smtClean="0"/>
                        <a:t>상호협조단계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의무라는 생각을 갖고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적극적으로 지역사회와의 관계개선을 위해 시설의 장소 제공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자원봉사활동의 제공 등을 통하여 지역사회와 교류를 갖는 단계이다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1044184">
                <a:tc>
                  <a:txBody>
                    <a:bodyPr/>
                    <a:lstStyle/>
                    <a:p>
                      <a:pPr marL="342900" indent="-342900" latinLnBrk="1">
                        <a:buFont typeface="+mj-ea"/>
                        <a:buAutoNum type="circleNumDbPlain" startAt="4"/>
                      </a:pPr>
                      <a:r>
                        <a:rPr lang="ko-KR" altLang="en-US" dirty="0" smtClean="0"/>
                        <a:t>이념적으로 의식화된 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지역사회의 전문인력과 지역사회의 자원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시설의 직원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시설의 수용자가 공동체 의식을 갖고 활동하는 단계를 말한다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3.</a:t>
            </a:r>
            <a:r>
              <a:rPr lang="ko-KR" altLang="en-US" sz="2000" dirty="0" smtClean="0"/>
              <a:t>재가복지의 등장 배경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1) </a:t>
            </a:r>
            <a:r>
              <a:rPr lang="ko-KR" altLang="en-US" sz="2000" dirty="0" smtClean="0"/>
              <a:t>재가복지의 등장과 사회적 배경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139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2000" dirty="0" smtClean="0"/>
              <a:t>제가복지 중심으로 전환된 사회적인 배경을 살펴보면 다음과 같다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 smtClean="0"/>
              <a:t> </a:t>
            </a:r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시설복지에 대한 부정적인 면이 있기 때문이다 오랜 기간 생활하면서 생기게 되는 나쁜 습관</a:t>
            </a:r>
            <a:r>
              <a:rPr lang="en-US" altLang="ko-KR" sz="2000" b="1" dirty="0" smtClean="0"/>
              <a:t>, </a:t>
            </a:r>
            <a:r>
              <a:rPr lang="ko-KR" altLang="en-US" sz="2000" b="1" dirty="0" err="1" smtClean="0"/>
              <a:t>시설병을</a:t>
            </a:r>
            <a:r>
              <a:rPr lang="ko-KR" altLang="en-US" sz="2000" b="1" dirty="0" smtClean="0"/>
              <a:t> 개선해 보려는 움직임에서 재가복지 사업이 전개되었다</a:t>
            </a:r>
            <a:r>
              <a:rPr lang="en-US" altLang="ko-KR" sz="2000" b="1" dirty="0" smtClean="0"/>
              <a:t>.</a:t>
            </a:r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가족부양에 대한 사회적 변화요인 가족이 중심이 되어 아동이나 장애인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노인들의 부양을 전개하였으나 </a:t>
            </a:r>
            <a:r>
              <a:rPr lang="ko-KR" altLang="en-US" sz="2000" b="1" dirty="0"/>
              <a:t>다</a:t>
            </a:r>
            <a:r>
              <a:rPr lang="ko-KR" altLang="en-US" sz="2000" b="1" dirty="0" smtClean="0"/>
              <a:t>양한 복지 시설에서 책임을 갖고 부양을 하게 되었다는 점이다 </a:t>
            </a:r>
            <a:endParaRPr lang="en-US" altLang="ko-KR" sz="2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계속 증가하고 있는 사회복지 대상자들을 시설에 입소시켜 같은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en-US" altLang="ko-KR" sz="2000" b="1" dirty="0" smtClean="0"/>
              <a:t>      </a:t>
            </a:r>
            <a:r>
              <a:rPr lang="ko-KR" altLang="en-US" sz="2000" b="1" dirty="0" smtClean="0"/>
              <a:t>예산으로 많은 사람들에게 사회복지서비스를 제공하려고 하는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</a:t>
            </a:r>
            <a:r>
              <a:rPr lang="ko-KR" altLang="en-US" sz="2000" b="1" dirty="0" smtClean="0"/>
              <a:t>정책도 있다 </a:t>
            </a:r>
            <a:endParaRPr lang="en-US" altLang="ko-KR" sz="2000" b="1" dirty="0" smtClean="0"/>
          </a:p>
          <a:p>
            <a:pPr marL="0" indent="0">
              <a:buNone/>
            </a:pPr>
            <a:endParaRPr lang="en-US" altLang="ko-KR" sz="2000" b="1" dirty="0"/>
          </a:p>
          <a:p>
            <a:pPr marL="0" indent="0">
              <a:buNone/>
            </a:pPr>
            <a:r>
              <a:rPr lang="ko-KR" altLang="en-US" sz="2000" b="1" dirty="0" smtClean="0"/>
              <a:t>한편 재가복지서비스의 등장배경에 대한 </a:t>
            </a:r>
            <a:r>
              <a:rPr lang="ko-KR" altLang="en-US" sz="2000" b="1" dirty="0" err="1" smtClean="0"/>
              <a:t>다카하시</a:t>
            </a:r>
            <a:r>
              <a:rPr lang="en-US" altLang="ko-KR" sz="2000" b="1" dirty="0" smtClean="0"/>
              <a:t>(</a:t>
            </a:r>
            <a:r>
              <a:rPr lang="ko-KR" altLang="en-US" sz="2000" b="1" dirty="0" err="1" smtClean="0"/>
              <a:t>高橋絃士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는 다음과 같이 제시</a:t>
            </a:r>
            <a:endParaRPr lang="en-US" altLang="ko-KR" sz="2000" b="1" dirty="0" smtClean="0"/>
          </a:p>
          <a:p>
            <a:pPr marL="0" indent="0">
              <a:buNone/>
            </a:pPr>
            <a:endParaRPr lang="en-US" altLang="ko-K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63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3.</a:t>
            </a:r>
            <a:r>
              <a:rPr lang="ko-KR" altLang="en-US" sz="2000" dirty="0" smtClean="0"/>
              <a:t>재가복지의 등장 배경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1.5) </a:t>
            </a:r>
            <a:r>
              <a:rPr lang="ko-KR" altLang="en-US" sz="2000" dirty="0" err="1" smtClean="0"/>
              <a:t>다카하시</a:t>
            </a:r>
            <a:r>
              <a:rPr lang="ko-KR" altLang="en-US" sz="2000" dirty="0" smtClean="0"/>
              <a:t> 의 재가복지서비스 의 등장 배경 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사회복지는 구빈적인 성격을 가진 경제적 빈곤을 해결하기 위한 경제적 욕구의 해결에 주력해왔다 응급구호보다는 </a:t>
            </a:r>
            <a:r>
              <a:rPr lang="ko-KR" altLang="en-US" sz="2000" b="1" dirty="0" err="1" smtClean="0"/>
              <a:t>비화폐적인</a:t>
            </a:r>
            <a:r>
              <a:rPr lang="ko-KR" altLang="en-US" sz="2000" b="1" dirty="0" smtClean="0"/>
              <a:t> 서비스를 바라는 대상자가 증가하고 있다는 점이다 </a:t>
            </a:r>
            <a:endParaRPr lang="en-US" altLang="ko-KR" sz="2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지금까지는 사회복지서비스의 대상자가 제한되어 있었지만 앞으로 모든 국민이 사회복지의 대상이 </a:t>
            </a:r>
            <a:r>
              <a:rPr lang="ko-KR" altLang="en-US" sz="2000" b="1" dirty="0" err="1" smtClean="0"/>
              <a:t>될수</a:t>
            </a:r>
            <a:r>
              <a:rPr lang="ko-KR" altLang="en-US" sz="2000" b="1" dirty="0" smtClean="0"/>
              <a:t> 있다는 점이다</a:t>
            </a:r>
            <a:endParaRPr lang="en-US" altLang="ko-KR" sz="2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지금까지의 사회복지서비스는 생활시설이나 가정에서의 서비스가 대부분이었지만 지역사회의 내에서 서비스를 제공받고 싶어 하는 이용자가 증가하고 있다는 점이다</a:t>
            </a:r>
            <a:endParaRPr lang="en-US" altLang="ko-KR" sz="2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지금까지는 </a:t>
            </a:r>
            <a:r>
              <a:rPr lang="ko-KR" altLang="en-US" sz="2000" b="1" dirty="0" err="1" smtClean="0"/>
              <a:t>요보호자들을</a:t>
            </a:r>
            <a:r>
              <a:rPr lang="ko-KR" altLang="en-US" sz="2000" b="1" dirty="0" smtClean="0"/>
              <a:t> 생활의 장으로부터 격리시켜 </a:t>
            </a:r>
            <a:r>
              <a:rPr lang="ko-KR" altLang="en-US" sz="2000" b="1" dirty="0" err="1" smtClean="0"/>
              <a:t>보호하였왔지만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앞으로는 사회통합과 정상화의 이념에 기초하여 사회복지서비스가 필요하게 되었다</a:t>
            </a:r>
            <a:endParaRPr lang="en-US" altLang="ko-KR" sz="2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대상자들에게 사회복지 욕구를 만족시키는데 지역사회의 역할이 중요하게 되었으며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서비스 이용자임과 동시에 사회복지 문제의 해결에 함께 </a:t>
            </a:r>
            <a:r>
              <a:rPr lang="ko-KR" altLang="en-US" sz="2000" b="1" dirty="0" err="1" smtClean="0"/>
              <a:t>참여하는것이</a:t>
            </a:r>
            <a:r>
              <a:rPr lang="ko-KR" altLang="en-US" sz="2000" b="1" dirty="0" smtClean="0"/>
              <a:t> 필요하기 때문이다 </a:t>
            </a:r>
            <a:endParaRPr lang="en-US" altLang="ko-K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478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3.</a:t>
            </a:r>
            <a:r>
              <a:rPr lang="ko-KR" altLang="en-US" sz="2000" dirty="0" smtClean="0"/>
              <a:t>재가복지의 등장 배경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2) </a:t>
            </a:r>
            <a:r>
              <a:rPr lang="ko-KR" altLang="en-US" sz="2000" dirty="0" smtClean="0"/>
              <a:t>재가복지서비스의 유의점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o-KR" altLang="en-US" sz="2000" dirty="0" smtClean="0"/>
              <a:t>재가복지서비스를 연구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분석해나갈 때에는 다음과 같은 점에 유의해야 되는데 다음과 같다</a:t>
            </a:r>
            <a:r>
              <a:rPr lang="en-US" altLang="ko-KR" sz="2000" dirty="0" smtClean="0"/>
              <a:t>.</a:t>
            </a:r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현재의 재가복지서비스가 이용자들의 욕구에 적절한 것인지 유의 해야 한다 특히 이용자가 서비스를 이용하여 기쁨과 삶의 보람을 갖게 되는 내용인가 아닌가를 파악한다 </a:t>
            </a:r>
            <a:endParaRPr lang="en-US" altLang="ko-KR" sz="2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서비스의 내용에 발전과 장래성이 있는지의 여부이다 프로그램을 통하여 이용자와 가족의 의식이 변화될 수 있는가를 파악하는 것이다 </a:t>
            </a:r>
            <a:endParaRPr lang="en-US" altLang="ko-KR" sz="2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서비스를 제공하는데 있어서 주민들의 자발적인 참여와 조직화가 필요한지 살펴보아야 한다 지역주민의 참여도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주민참여의 범위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이용자들의 조직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자원봉사자 조직이 조사되어야 한다 </a:t>
            </a:r>
            <a:endParaRPr lang="en-US" altLang="ko-KR" sz="2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재가복지서비스를 어느 곳에서 추진하는지 운영주체에 따라 대상자 범위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프로그램이 달라지기 때문에 운영조직의 구성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조직과정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주민참여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이용자들의 참여도를 고려하여야 한다 </a:t>
            </a:r>
            <a:endParaRPr lang="en-US" altLang="ko-KR" sz="2000" b="1" dirty="0"/>
          </a:p>
          <a:p>
            <a:pPr marL="514350" indent="-514350">
              <a:buFont typeface="+mj-lt"/>
              <a:buAutoNum type="romanUcPeriod"/>
            </a:pPr>
            <a:r>
              <a:rPr lang="ko-KR" altLang="en-US" sz="2000" b="1" dirty="0" smtClean="0"/>
              <a:t>재가복지서비스를 체계적으로 추진하기 위해 재가복지서비스 운영시설을 제도화하고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법제화가 이루어지도록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공공기관과 민간 시설들의 협력관계 등을 조사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분석하여야 한다 </a:t>
            </a:r>
            <a:r>
              <a:rPr lang="en-US" altLang="ko-KR" sz="2000" b="1" dirty="0" smtClean="0"/>
              <a:t> 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621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4.</a:t>
            </a:r>
            <a:r>
              <a:rPr lang="ko-KR" altLang="en-US" sz="2000" dirty="0" smtClean="0"/>
              <a:t>재가복지의 전통적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대 핵심 사업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1) </a:t>
            </a:r>
            <a:r>
              <a:rPr lang="ko-KR" altLang="en-US" sz="2000" dirty="0" smtClean="0"/>
              <a:t>주간보호사업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o-KR" altLang="en-US" sz="3400" dirty="0" smtClean="0"/>
              <a:t>재가복지의 전통적 </a:t>
            </a:r>
            <a:r>
              <a:rPr lang="en-US" altLang="ko-KR" sz="3400" dirty="0" smtClean="0"/>
              <a:t>3</a:t>
            </a:r>
            <a:r>
              <a:rPr lang="ko-KR" altLang="en-US" sz="3400" dirty="0" smtClean="0"/>
              <a:t>대 핵심 사업을 간략히 살펴보면 다음과 같다</a:t>
            </a:r>
            <a:endParaRPr lang="en-US" altLang="ko-KR" sz="3400" dirty="0" smtClean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3400" b="1" dirty="0" smtClean="0"/>
              <a:t>첫째</a:t>
            </a:r>
            <a:r>
              <a:rPr lang="en-US" altLang="ko-KR" sz="3400" b="1" dirty="0" smtClean="0"/>
              <a:t>, </a:t>
            </a:r>
            <a:r>
              <a:rPr lang="ko-KR" altLang="en-US" sz="3400" b="1" dirty="0" smtClean="0"/>
              <a:t>가정에서만 생활하고 있는 허약한 노인 또는 장애노인에게 사회적으로 고립되어 있는 생활에서 벗어나 자립생활과 심신의 기능이 저하되지 않도록 예방 및 원조</a:t>
            </a:r>
            <a:endParaRPr lang="en-US" altLang="ko-KR" sz="3400" b="1" dirty="0" smtClean="0"/>
          </a:p>
          <a:p>
            <a:pPr marL="0" indent="0">
              <a:buNone/>
            </a:pPr>
            <a:endParaRPr lang="en-US" altLang="ko-KR" sz="3400" b="1" dirty="0"/>
          </a:p>
          <a:p>
            <a:pPr marL="0" indent="0">
              <a:buNone/>
            </a:pPr>
            <a:endParaRPr lang="en-US" altLang="ko-KR" sz="3400" b="1" dirty="0" smtClean="0"/>
          </a:p>
          <a:p>
            <a:pPr marL="0" indent="0">
              <a:buNone/>
            </a:pPr>
            <a:endParaRPr lang="en-US" altLang="ko-KR" sz="3400" b="1" dirty="0"/>
          </a:p>
          <a:p>
            <a:pPr marL="0" indent="0">
              <a:buNone/>
            </a:pPr>
            <a:endParaRPr lang="en-US" altLang="ko-KR" sz="3400" b="1" dirty="0" smtClean="0"/>
          </a:p>
          <a:p>
            <a:pPr marL="0" indent="0">
              <a:buNone/>
            </a:pPr>
            <a:r>
              <a:rPr lang="ko-KR" altLang="en-US" sz="3400" b="1" dirty="0" smtClean="0"/>
              <a:t>둘째</a:t>
            </a:r>
            <a:r>
              <a:rPr lang="en-US" altLang="ko-KR" sz="3400" b="1" dirty="0" smtClean="0"/>
              <a:t>, </a:t>
            </a:r>
            <a:r>
              <a:rPr lang="ko-KR" altLang="en-US" sz="3400" b="1" dirty="0" smtClean="0"/>
              <a:t>가정에서 노인을 부양하고 있는 보호자들의 수고 와 노력을 덜어주는데 있다고 한다 </a:t>
            </a:r>
            <a:endParaRPr lang="en-US" altLang="ko-KR" sz="3400" b="1" dirty="0" smtClean="0"/>
          </a:p>
          <a:p>
            <a:pPr marL="514350" indent="-514350">
              <a:buFont typeface="+mj-lt"/>
              <a:buAutoNum type="romanUcPeriod"/>
            </a:pPr>
            <a:endParaRPr lang="en-US" altLang="ko-KR" sz="2000" b="1" dirty="0" smtClean="0"/>
          </a:p>
          <a:p>
            <a:pPr marL="0" indent="0">
              <a:buNone/>
            </a:pPr>
            <a:r>
              <a:rPr lang="ko-KR" altLang="en-US" sz="2000" b="1" dirty="0" smtClean="0"/>
              <a:t> </a:t>
            </a:r>
            <a:endParaRPr lang="en-US" altLang="ko-KR" sz="2000" b="1" dirty="0" smtClean="0"/>
          </a:p>
          <a:p>
            <a:pPr marL="0" indent="0">
              <a:buNone/>
            </a:pP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30366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4.</a:t>
            </a:r>
            <a:r>
              <a:rPr lang="ko-KR" altLang="en-US" sz="2000" dirty="0" smtClean="0"/>
              <a:t>재가복지의 전통적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대 핵심 사업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1.5)</a:t>
            </a:r>
            <a:r>
              <a:rPr lang="ko-KR" altLang="en-US" sz="2000" dirty="0" smtClean="0"/>
              <a:t>주간보호사업의 역할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ko-KR" altLang="en-US" sz="2000" b="1" dirty="0" err="1" smtClean="0"/>
              <a:t>요보호노인이</a:t>
            </a:r>
            <a:r>
              <a:rPr lang="ko-KR" altLang="en-US" sz="2000" b="1" dirty="0" smtClean="0"/>
              <a:t> 증가하는 것에 효율적으로 대처하는 데 있다 </a:t>
            </a:r>
            <a:r>
              <a:rPr lang="ko-KR" altLang="en-US" sz="2000" b="1" dirty="0" err="1" smtClean="0"/>
              <a:t>요보호노인들에게</a:t>
            </a:r>
            <a:r>
              <a:rPr lang="ko-KR" altLang="en-US" sz="2000" b="1" dirty="0" smtClean="0"/>
              <a:t> 복지서비스를 집중적으로 제공하여야 한다 </a:t>
            </a:r>
            <a:endParaRPr lang="en-US" altLang="ko-KR" sz="2000" b="1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sz="2000" b="1" dirty="0" smtClean="0"/>
              <a:t>가정에서만 서비스를 제공 받는 자들은 외부와의 접촉이 점점 멀어져서 정신적으로나 신체적으로 침체될 우려가 있다  주간보호시설을 통한 동년배들과의 교류 및 접촉은 생의 보람과 향상을 가져올 수 있다</a:t>
            </a:r>
            <a:endParaRPr lang="en-US" altLang="ko-KR" sz="2000" b="1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sz="2000" b="1" dirty="0" smtClean="0"/>
              <a:t>심신의 기능을 유지 또는 향상시킬 수 있다는 점이다</a:t>
            </a:r>
            <a:r>
              <a:rPr lang="en-US" altLang="ko-KR" sz="2000" b="1" dirty="0" smtClean="0"/>
              <a:t>.</a:t>
            </a:r>
            <a:r>
              <a:rPr lang="ko-KR" altLang="en-US" sz="2000" b="1" dirty="0" smtClean="0"/>
              <a:t> 시설에 입소하고자 하는 자들로 하여금 지역에서 생활할 수 있다는 생각을 갖게 할 수 있다</a:t>
            </a:r>
            <a:r>
              <a:rPr lang="en-US" altLang="ko-KR" sz="2000" b="1" dirty="0" smtClean="0"/>
              <a:t>.</a:t>
            </a:r>
            <a:r>
              <a:rPr lang="ko-KR" altLang="en-US" sz="2000" b="1" dirty="0" smtClean="0"/>
              <a:t> 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ko-KR" altLang="en-US" sz="2000" b="1" dirty="0" smtClean="0"/>
              <a:t>한편 주요사업의 서비스 내용은</a:t>
            </a:r>
            <a:r>
              <a:rPr lang="en-US" altLang="ko-KR" sz="2000" b="1" dirty="0" smtClean="0"/>
              <a:t>…..</a:t>
            </a:r>
          </a:p>
          <a:p>
            <a:pPr marL="0" indent="0">
              <a:buNone/>
            </a:pPr>
            <a:r>
              <a:rPr lang="en-US" altLang="ko-KR" sz="2000" b="1" dirty="0" smtClean="0"/>
              <a:t>1.</a:t>
            </a:r>
            <a:r>
              <a:rPr lang="ko-KR" altLang="en-US" sz="2000" b="1" dirty="0" smtClean="0"/>
              <a:t>이용하는 노인들의 교통서비스</a:t>
            </a:r>
            <a:endParaRPr lang="en-US" altLang="ko-KR" sz="2000" b="1" dirty="0"/>
          </a:p>
          <a:p>
            <a:pPr marL="0" indent="0">
              <a:buNone/>
            </a:pPr>
            <a:r>
              <a:rPr lang="en-US" altLang="ko-KR" sz="2000" b="1" dirty="0" smtClean="0"/>
              <a:t>2.</a:t>
            </a:r>
            <a:r>
              <a:rPr lang="ko-KR" altLang="en-US" sz="2000" b="1" dirty="0" smtClean="0"/>
              <a:t>생활지도 및 일상생활 동작훈련 등 심신의 기능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en-US" altLang="ko-KR" sz="2000" b="1" dirty="0" smtClean="0"/>
              <a:t>3.</a:t>
            </a:r>
            <a:r>
              <a:rPr lang="ko-KR" altLang="en-US" sz="2000" b="1" dirty="0" smtClean="0"/>
              <a:t>급식 및 목욕서비스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취미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오락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운동 등 여가생활 서비스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en-US" altLang="ko-KR" sz="2000" b="1" dirty="0" smtClean="0"/>
              <a:t>5.</a:t>
            </a:r>
            <a:r>
              <a:rPr lang="ko-KR" altLang="en-US" sz="2000" b="1" dirty="0" smtClean="0"/>
              <a:t>노인가족들을 위한 교육 및 </a:t>
            </a:r>
            <a:r>
              <a:rPr lang="ko-KR" altLang="en-US" sz="2000" dirty="0" smtClean="0"/>
              <a:t>상담서비스를 강조할 수 있다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6267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4.</a:t>
            </a:r>
            <a:r>
              <a:rPr lang="ko-KR" altLang="en-US" sz="2000" dirty="0" smtClean="0"/>
              <a:t>재가복지의 전통적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대 핵심 사업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2)</a:t>
            </a:r>
            <a:r>
              <a:rPr lang="ko-KR" altLang="en-US" sz="2000" dirty="0" smtClean="0"/>
              <a:t>단기보호사업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/>
              <a:t>단기보호서비스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ko-KR" altLang="en-US" sz="2000" b="1" dirty="0" smtClean="0"/>
              <a:t>집에서 보호를 받고 있는 장애노인을 단기간 수용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보호하는 프로그램으로서 부양 의무자가 병이나 여행 또는 개인적인 일로 보호를 할 수 없을 때 서비스를 제공하는 것을 말한다</a:t>
            </a:r>
            <a:r>
              <a:rPr lang="en-US" altLang="ko-KR" sz="2000" b="1" dirty="0" smtClean="0"/>
              <a:t>.</a:t>
            </a:r>
          </a:p>
          <a:p>
            <a:pPr marL="0" indent="0">
              <a:buNone/>
            </a:pPr>
            <a:endParaRPr lang="en-US" altLang="ko-KR" sz="2000" b="1" dirty="0"/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b="1" dirty="0" smtClean="0"/>
              <a:t>서비스 내용 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ko-KR" altLang="en-US" sz="2000" b="1" dirty="0" smtClean="0"/>
              <a:t>단기보호 서비스의 내용은 다음 과 같다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안정과 휴양의 장소 제공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보호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감독의 서비스를 받을 수 있는 점 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장애에 따른 사회적 고립을 예방할 수 있다는 점 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각종 문제의 상담서비스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가벼운 질병이나 장애에 대한 의료재활서비스 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21151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4.</a:t>
            </a:r>
            <a:r>
              <a:rPr lang="ko-KR" altLang="en-US" sz="2000" dirty="0" smtClean="0"/>
              <a:t>재가복지의 전통적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대 핵심 사업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3) </a:t>
            </a:r>
            <a:r>
              <a:rPr lang="ko-KR" altLang="en-US" sz="2000" dirty="0" smtClean="0"/>
              <a:t>가정봉사원과 </a:t>
            </a:r>
            <a:r>
              <a:rPr lang="ko-KR" altLang="en-US" sz="2000" dirty="0" err="1" smtClean="0"/>
              <a:t>요양보호사</a:t>
            </a:r>
            <a:r>
              <a:rPr lang="ko-KR" altLang="en-US" sz="2000" dirty="0" smtClean="0"/>
              <a:t> 파견 사업 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b="1" dirty="0" smtClean="0"/>
              <a:t>가정봉사원 파견사업이란  여러 가지로 도움이 필요한 노인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장애인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아동의 가정에 가정봉사원을 파견하여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다양한 재가서비스를 제공하는 사업을 말한다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우리나라의 가정봉사원 파견사업은 </a:t>
            </a:r>
            <a:r>
              <a:rPr lang="en-US" altLang="ko-KR" sz="2000" b="1" dirty="0" smtClean="0"/>
              <a:t>1987</a:t>
            </a:r>
            <a:r>
              <a:rPr lang="ko-KR" altLang="en-US" sz="2000" b="1" dirty="0" smtClean="0"/>
              <a:t>년 한국 노인복지회에서 무의탁노인을 돕기 위해 처음으로 시작하였다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또한 같은 해에 노인복지법이 개정되어 가정봉사원 </a:t>
            </a:r>
            <a:r>
              <a:rPr lang="ko-KR" altLang="en-US" sz="2000" b="1" dirty="0"/>
              <a:t>파</a:t>
            </a:r>
            <a:r>
              <a:rPr lang="ko-KR" altLang="en-US" sz="2000" b="1" dirty="0" smtClean="0"/>
              <a:t>견사업이 노인복지사업으로 규정되어 정부에서 보조금을 지원받을 수 있는 근거를 마련</a:t>
            </a:r>
            <a:r>
              <a:rPr lang="en-US" altLang="ko-KR" sz="2000" b="1" dirty="0" smtClean="0"/>
              <a:t>,1991</a:t>
            </a:r>
            <a:r>
              <a:rPr lang="ko-KR" altLang="en-US" sz="2000" b="1" dirty="0" smtClean="0"/>
              <a:t>년에는 한국사회복지협의회에서 지역복지봉사센터가 설립되어 가정봉사원 파견사업이 전국적으로 시작되었다</a:t>
            </a:r>
            <a:r>
              <a:rPr lang="en-US" altLang="ko-KR" sz="2000" b="1" dirty="0" smtClean="0"/>
              <a:t>,1993</a:t>
            </a:r>
            <a:r>
              <a:rPr lang="ko-KR" altLang="en-US" sz="2000" b="1" dirty="0" smtClean="0"/>
              <a:t>년에는 노인복지법 개정으로 단기보호사업으로 확대되면서 노인복지사업의 핵심사업으로 발전되었다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en-US" altLang="ko-KR" sz="2000" b="1" dirty="0" smtClean="0"/>
              <a:t>2008</a:t>
            </a:r>
            <a:r>
              <a:rPr lang="ko-KR" altLang="en-US" sz="2000" b="1" dirty="0" smtClean="0"/>
              <a:t>년 </a:t>
            </a:r>
            <a:r>
              <a:rPr lang="en-US" altLang="ko-KR" sz="2000" b="1" dirty="0" smtClean="0"/>
              <a:t>7</a:t>
            </a:r>
            <a:r>
              <a:rPr lang="ko-KR" altLang="en-US" sz="2000" b="1" dirty="0" smtClean="0"/>
              <a:t>월 부터 시작된 노인장기요양보험제도에 의해 시작된 </a:t>
            </a:r>
            <a:r>
              <a:rPr lang="ko-KR" altLang="en-US" sz="2000" b="1" dirty="0" err="1" smtClean="0"/>
              <a:t>요양보호사</a:t>
            </a:r>
            <a:r>
              <a:rPr lang="ko-KR" altLang="en-US" sz="2000" b="1" dirty="0" smtClean="0"/>
              <a:t> 제도는 </a:t>
            </a:r>
            <a:r>
              <a:rPr lang="ko-KR" altLang="en-US" sz="2000" b="1" dirty="0" err="1" smtClean="0"/>
              <a:t>그동안</a:t>
            </a:r>
            <a:r>
              <a:rPr lang="ko-KR" altLang="en-US" sz="2000" b="1" dirty="0" smtClean="0"/>
              <a:t> 재가복지서비스 분야에서 활용되어오면 유급가정봉사원 인력이 제도화 된 것으로 볼 수 있다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48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576063"/>
          </a:xfrm>
        </p:spPr>
        <p:txBody>
          <a:bodyPr>
            <a:normAutofit/>
          </a:bodyPr>
          <a:lstStyle/>
          <a:p>
            <a:pPr algn="l"/>
            <a:r>
              <a:rPr lang="en-US" altLang="ko-KR" sz="3000" dirty="0" smtClean="0">
                <a:solidFill>
                  <a:schemeClr val="tx1"/>
                </a:solidFill>
                <a:effectLst/>
                <a:latin typeface="굴림체" panose="020B0609000101010101" pitchFamily="49" charset="-127"/>
                <a:ea typeface="굴림체" panose="020B0609000101010101" pitchFamily="49" charset="-127"/>
              </a:rPr>
              <a:t>5.</a:t>
            </a:r>
            <a:r>
              <a:rPr lang="ko-KR" altLang="en-US" sz="3000" dirty="0" smtClean="0">
                <a:solidFill>
                  <a:schemeClr val="tx1"/>
                </a:solidFill>
                <a:effectLst/>
                <a:latin typeface="굴림체" panose="020B0609000101010101" pitchFamily="49" charset="-127"/>
                <a:ea typeface="굴림체" panose="020B0609000101010101" pitchFamily="49" charset="-127"/>
              </a:rPr>
              <a:t>재가복지센터의 기능과 기본 원칙</a:t>
            </a:r>
            <a:endParaRPr lang="ko-KR" altLang="en-US" sz="3000" dirty="0">
              <a:solidFill>
                <a:schemeClr val="tx1"/>
              </a:solidFill>
              <a:effectLst/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4171" y="1412776"/>
            <a:ext cx="8640960" cy="3968824"/>
          </a:xfrm>
        </p:spPr>
        <p:txBody>
          <a:bodyPr>
            <a:noAutofit/>
          </a:bodyPr>
          <a:lstStyle/>
          <a:p>
            <a:pPr algn="l"/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조사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진단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algn="l"/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재가복지서비스 대상자 및 가정의 욕구조사와 문제의 진단            등을 통해 필요한 서비스의 종류 선정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algn="l"/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algn="l"/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서비스 제공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algn="l"/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재가복지서비스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대상별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측정된 욕구와 문제의 진단내용에 따라 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간접적 서비스 제공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algn="l"/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algn="l"/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(3)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지역사회자원 동원 및 활용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algn="l"/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재가복지서비스의 내실화와 대상자 및 가정의 욕구와 문제해결을 위해 지역사회 인적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물적 자원을 동원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활용</a:t>
            </a:r>
            <a:endParaRPr lang="en-US" altLang="ko-KR" sz="23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algn="l"/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245631" y="764704"/>
            <a:ext cx="6336704" cy="495672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>
              <a:buClr>
                <a:srgbClr val="2DA2BF"/>
              </a:buClr>
            </a:pPr>
            <a:r>
              <a:rPr lang="en-US" altLang="ko-KR" sz="2600" b="1" dirty="0" smtClean="0">
                <a:solidFill>
                  <a:srgbClr val="464646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600" b="1" dirty="0" smtClean="0">
                <a:solidFill>
                  <a:srgbClr val="464646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재가복지센터의 기능 및 역할</a:t>
            </a:r>
            <a:endParaRPr lang="ko-KR" altLang="en-US" sz="2600" b="1" dirty="0">
              <a:solidFill>
                <a:srgbClr val="464646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27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116632"/>
            <a:ext cx="8301608" cy="5472608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en-US" altLang="ko-KR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(4) </a:t>
            </a: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사업평가 역할</a:t>
            </a:r>
            <a:endParaRPr lang="en-US" altLang="ko-KR" sz="8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재가복지서비스사업을 평가하기 위하여 서비스 기능</a:t>
            </a:r>
            <a:r>
              <a:rPr lang="en-US" altLang="ko-KR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분야별 효과</a:t>
            </a:r>
            <a:r>
              <a:rPr lang="en-US" altLang="ko-KR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자원동원 및 활용 효과 등에 관하여 자체평가하고 그 결과가 사업 활용</a:t>
            </a:r>
            <a:endParaRPr lang="en-US" altLang="ko-KR" sz="8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8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(5)</a:t>
            </a: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교육기관 역할</a:t>
            </a:r>
            <a:endParaRPr lang="en-US" altLang="ko-KR" sz="8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자원봉사자 및 지역사회 주민들에게 재가복지서비스 사업</a:t>
            </a:r>
            <a:r>
              <a:rPr lang="en-US" altLang="ko-KR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사회복지사업 및 취미</a:t>
            </a:r>
            <a:r>
              <a:rPr lang="en-US" altLang="ko-KR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교양 등에 관한 교육을 제공</a:t>
            </a:r>
            <a:endParaRPr lang="en-US" altLang="ko-KR" sz="8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8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(6) </a:t>
            </a: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지역사회 연대의식 고취 역할</a:t>
            </a:r>
            <a:endParaRPr lang="en-US" altLang="ko-KR" sz="8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지역사회 내 인적 </a:t>
            </a:r>
            <a:r>
              <a:rPr lang="en-US" altLang="ko-KR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물적 자원 연계를 통한 계층 간의 연대감을 고취시킴</a:t>
            </a:r>
            <a:r>
              <a:rPr lang="en-US" altLang="ko-KR" sz="8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endParaRPr lang="en-US" altLang="ko-KR" sz="92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58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58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58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5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5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</a:p>
          <a:p>
            <a:pPr marL="109728" indent="0">
              <a:buNone/>
            </a:pPr>
            <a:endParaRPr lang="en-US" altLang="ko-KR" sz="23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3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ko-KR" altLang="en-US" sz="23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015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ko-KR" altLang="en-US" sz="4000" dirty="0" smtClean="0"/>
              <a:t>목차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재가복지의 도입 배경 및 개념</a:t>
            </a:r>
            <a:endParaRPr lang="en-US" altLang="ko-KR" dirty="0" smtClean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시설복지 와 재가복지</a:t>
            </a:r>
            <a:endParaRPr lang="en-US" altLang="ko-KR" dirty="0" smtClean="0"/>
          </a:p>
          <a:p>
            <a:r>
              <a:rPr lang="en-US" altLang="ko-KR" dirty="0" smtClean="0"/>
              <a:t>3.</a:t>
            </a:r>
            <a:r>
              <a:rPr lang="ko-KR" altLang="en-US" dirty="0" smtClean="0"/>
              <a:t>재가복지의 등장배경</a:t>
            </a:r>
            <a:endParaRPr lang="en-US" altLang="ko-KR" dirty="0" smtClean="0"/>
          </a:p>
          <a:p>
            <a:r>
              <a:rPr lang="en-US" altLang="ko-KR" dirty="0" smtClean="0"/>
              <a:t>4.</a:t>
            </a:r>
            <a:r>
              <a:rPr lang="ko-KR" altLang="en-US" dirty="0" smtClean="0"/>
              <a:t>재가복지의 전통적 </a:t>
            </a:r>
            <a:r>
              <a:rPr lang="en-US" altLang="ko-KR" dirty="0" smtClean="0"/>
              <a:t>3</a:t>
            </a:r>
            <a:r>
              <a:rPr lang="ko-KR" altLang="en-US" dirty="0" smtClean="0"/>
              <a:t>대 핵심 사업</a:t>
            </a:r>
            <a:endParaRPr lang="en-US" altLang="ko-KR" dirty="0" smtClean="0"/>
          </a:p>
          <a:p>
            <a:r>
              <a:rPr lang="en-US" altLang="ko-KR" dirty="0" smtClean="0"/>
              <a:t>5.</a:t>
            </a:r>
            <a:r>
              <a:rPr lang="ko-KR" altLang="en-US" dirty="0" smtClean="0"/>
              <a:t>재가복지센터의 기능과 기본 원칙</a:t>
            </a:r>
            <a:endParaRPr lang="en-US" altLang="ko-KR" dirty="0" smtClean="0"/>
          </a:p>
          <a:p>
            <a:r>
              <a:rPr lang="en-US" altLang="ko-KR" dirty="0" smtClean="0"/>
              <a:t>6.</a:t>
            </a:r>
            <a:r>
              <a:rPr lang="ko-KR" altLang="en-US" dirty="0" smtClean="0"/>
              <a:t>재가복지센터의 구성요건</a:t>
            </a:r>
            <a:endParaRPr lang="en-US" altLang="ko-KR" dirty="0" smtClean="0"/>
          </a:p>
          <a:p>
            <a:r>
              <a:rPr lang="en-US" altLang="ko-KR" dirty="0" smtClean="0"/>
              <a:t>7.</a:t>
            </a:r>
            <a:r>
              <a:rPr lang="ko-KR" altLang="en-US" dirty="0" smtClean="0"/>
              <a:t>재가복지 전문인력의 윤리와 역할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58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845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적극성 원칙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서비스 대상자의 요청을 기다리지 아니하고 적극적으로 서비스 요구를 발굴하여 필요한 서비스를 제공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능률성 원칙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최소의 비용으로 최대의 효과를 거두기 위해 인적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물적 자원을 효율적으로 운영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(3)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연계성 원칙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다양한 서비스 욕구를 적절히 충족시키기 위하여 행정기관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사회봉사단체 등 관련기관과 수시 연계체계를 갖추고 알선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의뢰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자원봉사 등을 수행</a:t>
            </a: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(4)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자립성 원칙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요보호대상자에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대한 서비스는 본인의 신체적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정신적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사회적 자립 및 자활을 조성화는 데 주안점을 </a:t>
            </a:r>
            <a:r>
              <a:rPr lang="ko-KR" altLang="en-US" sz="20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5987008" cy="576064"/>
          </a:xfrm>
        </p:spPr>
        <p:txBody>
          <a:bodyPr>
            <a:normAutofit/>
          </a:bodyPr>
          <a:lstStyle/>
          <a:p>
            <a:r>
              <a:rPr lang="en-US" altLang="ko-KR" sz="2600" dirty="0" smtClean="0">
                <a:effectLst/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600" dirty="0" smtClean="0">
                <a:effectLst/>
                <a:latin typeface="굴림체" panose="020B0609000101010101" pitchFamily="49" charset="-127"/>
                <a:ea typeface="굴림체" panose="020B0609000101010101" pitchFamily="49" charset="-127"/>
              </a:rPr>
              <a:t>재가복지센터의 기본 원칙</a:t>
            </a:r>
            <a:endParaRPr lang="ko-KR" altLang="en-US" sz="2600" dirty="0">
              <a:effectLst/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74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68052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altLang="ko-KR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재가복지센터와 운영주체</a:t>
            </a:r>
            <a:endParaRPr lang="en-US" altLang="ko-KR" sz="26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재가복지서비스 프로그램의 운영주체는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①</a:t>
            </a:r>
            <a:r>
              <a:rPr lang="ko-KR" altLang="en-US" sz="20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공공기관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지방자치단체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②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사회복지법인 및 기타 법인 ③ 복지공사 ④ 협동조합 ⑤ 기업 등으로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확산되고있음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이 중에서 복지공사란 정부에서 설립한 기관으로 주택공사나 한국전력에 해당하는 기관이라 할 수 있다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우리나라 개정된 사회복지사업법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-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사회복지법인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개인도 사회복지사업에 참여 가능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우리나라의 경우 재가복지사업의 중추적인 운영주체는 전국적으로 조직화 되어 있는 종합사회복지관 부설 재가복지봉사센터이다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다음은 노인종합복지관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장애인종합복지관 부설 재가복지봉사센터와 노인복지사업지침에 재가노인복지기관으로 선정된 기관 등이 재가복지서비스 관련시설이 될 수 있을 것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9809" y="26064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3000" dirty="0" smtClean="0">
                <a:effectLst/>
                <a:latin typeface="굴림체" panose="020B0609000101010101" pitchFamily="49" charset="-127"/>
                <a:ea typeface="굴림체" panose="020B0609000101010101" pitchFamily="49" charset="-127"/>
              </a:rPr>
              <a:t>6. </a:t>
            </a:r>
            <a:r>
              <a:rPr lang="ko-KR" altLang="en-US" sz="3000" dirty="0" smtClean="0">
                <a:effectLst/>
                <a:latin typeface="굴림체" panose="020B0609000101010101" pitchFamily="49" charset="-127"/>
                <a:ea typeface="굴림체" panose="020B0609000101010101" pitchFamily="49" charset="-127"/>
              </a:rPr>
              <a:t>재가복지센터의 구성요건</a:t>
            </a:r>
            <a:endParaRPr lang="ko-KR" altLang="en-US" sz="3000" dirty="0">
              <a:effectLst/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57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845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적극성 원칙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서비스 대상자의 요청을 기다리지 아니하고 적극적으로 서비스 요구를 발굴하여 필요한 서비스를 제공하여야 함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능률성 원칙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최소의 비용으로 최대의 효과를 거두기 위해 인적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물적 자원을 효율적으로 운영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(3)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연계성 원칙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다양한 서비스 욕구를 적절히 충족시키기 위하여 행정기관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사회봉사단체 등 관련기관과 수시 연계체계를 갖추고 알선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의뢰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자원봉사 등을 수행</a:t>
            </a: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(4)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자립성 원칙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요보호대상자에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대한 서비스는 본인의 신체적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정신적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사회적 자립 및 자활을 조성화는 데 주안점을 두어야 함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5987008" cy="576064"/>
          </a:xfrm>
        </p:spPr>
        <p:txBody>
          <a:bodyPr>
            <a:normAutofit/>
          </a:bodyPr>
          <a:lstStyle/>
          <a:p>
            <a:r>
              <a:rPr lang="en-US" altLang="ko-KR" sz="2600" dirty="0" smtClean="0">
                <a:effectLst/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600" dirty="0" smtClean="0">
                <a:effectLst/>
                <a:latin typeface="굴림체" panose="020B0609000101010101" pitchFamily="49" charset="-127"/>
                <a:ea typeface="굴림체" panose="020B0609000101010101" pitchFamily="49" charset="-127"/>
              </a:rPr>
              <a:t>재가복지센터의 기본 원칙</a:t>
            </a:r>
            <a:endParaRPr lang="ko-KR" altLang="en-US" sz="2600" dirty="0">
              <a:effectLst/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76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5446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재가복지서비스와 전문인력</a:t>
            </a:r>
            <a:endParaRPr lang="en-US" altLang="ko-KR" sz="26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재가복지서비스를 추진하는 데 있어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중요한 요건 중 하나는 이를 운영해나가는 전문인력이라 하겠다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왜냐하면 이를 운영하는 전문인력의 능력에 따라 사업의 성패가 달려 있기 때문이고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효과적인 재가복지서비스를 추진하기 위해 가장 중요한 인력은 유급가정봉사원이다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우리나라 유급가정봉사원 제도는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1996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년부터 보건복지부에서 재가노인복지관으로 선정된 기관에 한하여 두 명 분의 활동비를 지급하여 운영하여 온 것이 시작이라고 할 수 있음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재가복지서비스 분야를 이끌어갈 인력은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①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전문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사회복지사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그중에서도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훈련된 지역 담당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사회복지사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 ②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요양보호사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및 홈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헬퍼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자원봉사자라고 할 수 있다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635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재가복지센터와 재정</a:t>
            </a:r>
            <a:endParaRPr lang="en-US" altLang="ko-KR" sz="26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우리나라의 경우 재가서비스의 재정을 충당하는 데 있어 가장 중요한 재원은 정부보조금이라 할 수 있다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그러나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1992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년 재가복지봉사센터가 제도화된 이후 재가노인복지기관 등이 수적으로는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매우증가하여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지원되는 보조금은 크게 증가하지 못하고 있는 실정이다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재가복지기관에서 실시하고 있는 후원자개발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자원봉사인력의 개발 및 활용 등이 각 지역별로 연계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활용될 수 있는 방안이 연구되어야 할 것이다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ko-KR" altLang="en-US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62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54461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altLang="ko-KR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재가복지센터와 프로그램</a:t>
            </a:r>
            <a:endParaRPr lang="en-US" altLang="ko-KR" sz="26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방문간호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보건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의료 분야에서 행해지고 있는 재가간호서비스와 같은 방법이다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가사원조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가정봉사원들에 의해 실시되는 사업으로 노인과 장애인의 가정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소년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소녀가정 등의 가사 돌보아 주는 것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가정봉사원 사업에는 대부분 공무원들이 그 업무 수행하고 있으며 이부는 민간복지 분야의 가정봉사원들이 참여함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(3)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식사제공서비스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거동이 불편한 노인을 우선으로 매일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회부터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주</a:t>
            </a:r>
            <a:r>
              <a:rPr lang="en-US" altLang="ko-KR" sz="20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회까지 대상자의 자립능력에 따라 식사서비스 제공하는 프로그램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대상자 가정 방문하여 식사를 만들어 제공하는 방법과 자동차를 이용하여 도시락 배달하는 방법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식사 서비스는 영국에서 처음으로 시작되었으나 지금은 많은 나라에서 활용함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6474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(4)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목욕서비스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가정에 욕실이 있을 경우에는 주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 ~ 2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회 가정봉사원이 방문하여 목욕서비스 제공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욕실이 없을 경우에는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목욕차</a:t>
            </a:r>
            <a:r>
              <a:rPr lang="en-US" altLang="ko-KR" sz="19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19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목욕이 가능한 트럭</a:t>
            </a:r>
            <a:r>
              <a:rPr lang="en-US" altLang="ko-KR" sz="19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를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집근처까지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이동하여 목욕을 시키는 프로그램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단점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우리나라에도 현재 목욕 서비스 실시가 많이 증가하여 반응은 매우 좋으나 비용과 인력이 많이 소모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(5)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세탁서비스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고령자이면서 허약하거나 장애가 있는 노인들에게 많이 활용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최근에는 가정봉사원이 세탁물을 집으로 가져가서 세탁 후 다음 방문기회에 가져다 주는 방법이 늘고 있다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이 밖에도 이불건조서비스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주택개량 및 개선서비스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재활과 보호기구의 제공 및 대여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복지전화서비스 등이 있음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ko-KR" altLang="en-US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4246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3285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5) </a:t>
            </a:r>
            <a:r>
              <a:rPr lang="ko-KR" altLang="en-US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재가노인지원서비스</a:t>
            </a:r>
            <a:endParaRPr lang="en-US" altLang="ko-KR" sz="26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목적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재가노인지원서비스의 목적은 경제적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정신적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신체적인 이유로 독립적인 일상생활을 영위하기 어려운 노인과 복지사각지대 노인들에게 일상생활지원을 비롯한 각종 필요서비스 제공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대상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①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장기요양급여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수급자</a:t>
            </a:r>
            <a:r>
              <a:rPr lang="en-US" altLang="ko-KR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방문요양 </a:t>
            </a:r>
            <a:r>
              <a:rPr lang="en-US" altLang="ko-KR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방문목욕 </a:t>
            </a:r>
            <a:r>
              <a:rPr lang="en-US" altLang="ko-KR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18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주야간보호</a:t>
            </a:r>
            <a:r>
              <a:rPr lang="ko-KR" altLang="en-US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단기보호서비스 외의 서비스를 필요로 하는 자</a:t>
            </a:r>
            <a:r>
              <a:rPr lang="en-US" altLang="ko-KR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②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장기요양급여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수급자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외의 자</a:t>
            </a:r>
            <a:r>
              <a:rPr lang="en-US" altLang="ko-KR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등급외자</a:t>
            </a:r>
            <a:r>
              <a:rPr lang="en-US" altLang="ko-KR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중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기초수급권자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및 부양의무자로부터 적절한 부양을 받지 못하는 자로서 혼자서 일상생활을 수행하기 어려워 서비스 제공이 필요하여 시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군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구청장이 의뢰한 자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③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기타 자연재해 등으로 긴급지원이 필요한 노인</a:t>
            </a:r>
            <a:r>
              <a:rPr lang="en-US" altLang="ko-KR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장기요양 서비스 이용자 포함</a:t>
            </a:r>
            <a:r>
              <a:rPr lang="en-US" altLang="ko-KR" sz="18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marL="109728" indent="0">
              <a:buNone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90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0465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(3)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주요 서비스 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재가노인지원서비스의 내용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                                         </a:t>
            </a:r>
          </a:p>
          <a:p>
            <a:pPr marL="109728" indent="0">
              <a:buNone/>
            </a:pPr>
            <a:r>
              <a:rPr lang="en-US" altLang="ko-KR" sz="16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1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                                                      *</a:t>
            </a:r>
            <a:r>
              <a:rPr lang="ko-KR" altLang="en-US" sz="1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출처</a:t>
            </a:r>
            <a:r>
              <a:rPr lang="en-US" altLang="ko-KR" sz="1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r>
              <a:rPr lang="en-US" altLang="ko-KR" sz="1600" b="1" dirty="0" smtClean="0">
                <a:latin typeface="굴림체" panose="020B0609000101010101" pitchFamily="49" charset="-127"/>
                <a:ea typeface="굴림체" panose="020B0609000101010101" pitchFamily="49" charset="-127"/>
                <a:hlinkClick r:id="rId2"/>
              </a:rPr>
              <a:t>www.kacold.or.kr</a:t>
            </a:r>
            <a:endParaRPr lang="en-US" altLang="ko-KR" sz="16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980728"/>
            <a:ext cx="5472608" cy="4914833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algn="ctr" rotWithShape="0">
              <a:schemeClr val="bg2"/>
            </a:outerShdw>
          </a:effectLst>
        </p:spPr>
      </p:pic>
    </p:spTree>
    <p:extLst>
      <p:ext uri="{BB962C8B-B14F-4D97-AF65-F5344CB8AC3E}">
        <p14:creationId xmlns:p14="http://schemas.microsoft.com/office/powerpoint/2010/main" val="37943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재가복지사업 전문인력의 윤리</a:t>
            </a:r>
            <a:endParaRPr lang="en-US" altLang="ko-KR" sz="26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첫 번째 과제는 대상자들에 대한 서비스를 중복문제라고 할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수있음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사회복지사가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소속되어 있는 사회복지관과 재가노인복지기관에서 중복되는 대상자에게 계속해서 서비스를 중복해서 지원하고 있는 것이 문제점으로 제기되고 있음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109728" indent="0"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두 번째 과제는 특히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요양보호사가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일정 시간 근무를 하고 활동비를 받고 </a:t>
            </a: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요양보호사가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대상자 가정 방문하고 시간이 남아 개인적인 일을 할 경우 이에 대한 감시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감독을 할 수 없다는 점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교육내용으로는 자기결정권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비밀보장과 알 권리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기관 내 동료들 간의 윤리적 갈등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서비스 대상자들과의 윤리문제 등에 관한 사전교육이 필요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3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7.</a:t>
            </a:r>
            <a:r>
              <a:rPr lang="ko-KR" altLang="en-US" sz="3000" dirty="0" smtClean="0">
                <a:effectLst/>
                <a:latin typeface="굴림체" panose="020B0609000101010101" pitchFamily="49" charset="-127"/>
                <a:ea typeface="굴림체" panose="020B0609000101010101" pitchFamily="49" charset="-127"/>
              </a:rPr>
              <a:t>재가복지</a:t>
            </a:r>
            <a:r>
              <a:rPr lang="ko-KR" altLang="en-US" sz="3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전문인력의 윤리와 역할</a:t>
            </a:r>
            <a:endParaRPr lang="ko-KR" altLang="en-US" sz="3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967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4320480" cy="864096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1.</a:t>
            </a:r>
            <a:r>
              <a:rPr lang="ko-KR" altLang="en-US" sz="2000" dirty="0" smtClean="0"/>
              <a:t>재가복지의 도입 배경 및 개념</a:t>
            </a:r>
            <a:endParaRPr lang="ko-KR" alt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47564" y="174068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ko-KR" altLang="en-US" dirty="0" smtClean="0"/>
              <a:t>재가복지의 도입 배경</a:t>
            </a:r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0604" y="2348880"/>
            <a:ext cx="51035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앞으로 의 사회복지 분야에서는 생활시설을 중심으로 한 시설복지가 우선이냐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가정을 중심으로</a:t>
            </a:r>
            <a:r>
              <a:rPr lang="en-US" altLang="ko-KR" sz="2400" b="1" dirty="0" smtClean="0"/>
              <a:t>..</a:t>
            </a:r>
            <a:r>
              <a:rPr lang="ko-KR" altLang="en-US" sz="2400" b="1" dirty="0" smtClean="0"/>
              <a:t>시설복지와 재가복지는 어느 것이 먼저일 수도 없고 또한 어느 편이 우선되어서는 </a:t>
            </a:r>
            <a:r>
              <a:rPr lang="ko-KR" altLang="en-US" sz="2400" b="1" dirty="0" err="1" smtClean="0"/>
              <a:t>안된다고</a:t>
            </a:r>
            <a:r>
              <a:rPr lang="ko-KR" altLang="en-US" sz="2400" b="1" dirty="0" smtClean="0"/>
              <a:t> 한다 재가복지냐</a:t>
            </a:r>
            <a:r>
              <a:rPr lang="en-US" altLang="ko-KR" sz="2400" b="1" dirty="0" smtClean="0"/>
              <a:t>?! </a:t>
            </a:r>
            <a:r>
              <a:rPr lang="ko-KR" altLang="en-US" sz="2400" b="1" dirty="0" smtClean="0"/>
              <a:t>시설복지냐</a:t>
            </a:r>
            <a:r>
              <a:rPr lang="en-US" altLang="ko-KR" sz="2400" b="1" dirty="0" smtClean="0"/>
              <a:t>?!</a:t>
            </a:r>
            <a:r>
              <a:rPr lang="ko-KR" altLang="en-US" sz="2400" b="1" dirty="0" smtClean="0"/>
              <a:t>라고 하는 반복적 논의는 그 시대의 상황 및 배경에 따라 우열을 </a:t>
            </a:r>
            <a:r>
              <a:rPr lang="ko-KR" altLang="en-US" sz="2400" b="1" dirty="0" err="1" smtClean="0"/>
              <a:t>가리는게</a:t>
            </a:r>
            <a:r>
              <a:rPr lang="ko-KR" altLang="en-US" sz="2400" b="1" dirty="0" smtClean="0"/>
              <a:t> 어렵다고 한다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12160" y="1925350"/>
            <a:ext cx="2304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지역사회복지의 중심 사업이라고 할 수 있는 재가복지서비스에 관한 이론적 배경과 다양한 실천방법을 소개한다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3057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0405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6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적극적인 재가복지서비스 활동</a:t>
            </a:r>
            <a:endParaRPr lang="en-US" altLang="ko-KR" sz="26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저메인의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사회복지사의 역할 강조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566928" indent="-45720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동원하는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566928" indent="-45720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촉진하는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566928" indent="-45720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조정하는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566928" indent="-45720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변호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지지하는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566928" indent="-45720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조직하는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566928" indent="-45720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가능케 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566928" indent="-45720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변혁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혁신하는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566928" indent="-457200">
              <a:buClr>
                <a:schemeClr val="tx1"/>
              </a:buClr>
              <a:buSzPct val="100000"/>
              <a:buFont typeface="+mj-ea"/>
              <a:buAutoNum type="circleNumDbPlain"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지도 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코치하는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Clr>
                <a:schemeClr val="tx1"/>
              </a:buClr>
              <a:buSzPct val="100000"/>
              <a:buNone/>
            </a:pP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9957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o-KR" altLang="en-US" sz="20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저메인이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제시한 일반적인 역할 일곱 가지 사항</a:t>
            </a: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첫째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예방적인 재가복지서비스 프로그램 병행하는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둘째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적극적인 재가복지서비스 추진의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셋째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재가복지봉사센터의 자원봉사인력을 개발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훈련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업무배정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사후관리 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넷째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지역사회 내에서 후원자를 개발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•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관리하여 재가복지서비스 대상자에게 연결시켜 주는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다섯째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재가복지센터의 업무내용을 지역사회 내에 홍보하는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여섯째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재가복지서비스 대상자들의 자립을 위한 훈련과 자조그룹을 조직하는 역할</a:t>
            </a:r>
            <a:endParaRPr lang="en-US" altLang="ko-KR" sz="20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일곱째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재가복지센터 업무의 비용편익</a:t>
            </a:r>
            <a:r>
              <a:rPr lang="en-US" altLang="ko-KR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20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비용효과를 분석하는 평가의 역할</a:t>
            </a:r>
            <a:endParaRPr lang="ko-KR" altLang="en-US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269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72522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1.</a:t>
            </a:r>
            <a:r>
              <a:rPr lang="ko-KR" altLang="en-US" sz="2000" dirty="0" smtClean="0"/>
              <a:t>재가복지의 도입 배경 및 개념</a:t>
            </a:r>
            <a:endParaRPr lang="ko-KR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2695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재가복지서비스의 구성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1107"/>
              </p:ext>
            </p:extLst>
          </p:nvPr>
        </p:nvGraphicFramePr>
        <p:xfrm>
          <a:off x="683568" y="1674025"/>
          <a:ext cx="7614730" cy="4920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28392"/>
                <a:gridCol w="4086338"/>
              </a:tblGrid>
              <a:tr h="1080120">
                <a:tc>
                  <a:txBody>
                    <a:bodyPr/>
                    <a:lstStyle/>
                    <a:p>
                      <a:pPr marL="342900" indent="-342900" algn="l" latinLnBrk="1">
                        <a:buFont typeface="+mj-ea"/>
                        <a:buAutoNum type="circleNumDbPlain"/>
                      </a:pPr>
                      <a:r>
                        <a:rPr lang="ko-KR" altLang="en-US" sz="2800" dirty="0" smtClean="0"/>
                        <a:t>전문적 재가서비스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가족구성원의 원조로서는 대처할 수 없는 욕구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따라서 사회적 서비스를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말한다</a:t>
                      </a:r>
                      <a:r>
                        <a:rPr lang="en-US" altLang="ko-KR" dirty="0" smtClean="0"/>
                        <a:t>.</a:t>
                      </a:r>
                      <a:r>
                        <a:rPr lang="ko-KR" altLang="en-US" dirty="0" smtClean="0"/>
                        <a:t> 재가의 경우 각종전문적인 방문서비스가 있다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342900" indent="-342900" algn="l" latinLnBrk="1">
                        <a:buFont typeface="+mj-ea"/>
                        <a:buAutoNum type="circleNumDbPlain" startAt="2"/>
                      </a:pPr>
                      <a:r>
                        <a:rPr lang="ko-KR" altLang="en-US" sz="2800" dirty="0" smtClean="0"/>
                        <a:t>재가서비스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재가서비스에는 가사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혹은 신변의 원조와 정서적인 안정을 위한 것이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주된 활동 </a:t>
                      </a:r>
                      <a:endParaRPr lang="ko-KR" altLang="en-US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342900" indent="-342900" latinLnBrk="1">
                        <a:buFont typeface="+mj-ea"/>
                        <a:buAutoNum type="circleNumDbPlain" startAt="3"/>
                      </a:pPr>
                      <a:r>
                        <a:rPr lang="ko-KR" altLang="en-US" sz="2400" b="0" dirty="0" smtClean="0"/>
                        <a:t>예방적 재가서비스</a:t>
                      </a:r>
                      <a:endParaRPr lang="ko-KR" alt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요보호대상이</a:t>
                      </a:r>
                      <a:r>
                        <a:rPr lang="ko-KR" altLang="en-US" dirty="0" smtClean="0"/>
                        <a:t> 되지 않도록 사전에 예방활동을 하는 것이며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건강교육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조기검진등의</a:t>
                      </a:r>
                      <a:r>
                        <a:rPr lang="ko-KR" altLang="en-US" dirty="0" smtClean="0"/>
                        <a:t> 보건활동이나 식생활과 주생활의 개선과 장애인의 발생을 예방하는 활동</a:t>
                      </a:r>
                      <a:endParaRPr lang="ko-KR" altLang="en-US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342900" indent="-342900" latinLnBrk="1">
                        <a:buFont typeface="+mj-ea"/>
                        <a:buAutoNum type="circleNumDbPlain" startAt="4"/>
                      </a:pPr>
                      <a:r>
                        <a:rPr lang="ko-KR" altLang="en-US" sz="2400" dirty="0" smtClean="0"/>
                        <a:t>복지증진서비스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특정한 </a:t>
                      </a:r>
                      <a:r>
                        <a:rPr lang="ko-KR" altLang="en-US" dirty="0" err="1" smtClean="0"/>
                        <a:t>요보호자뿐만</a:t>
                      </a:r>
                      <a:r>
                        <a:rPr lang="ko-KR" altLang="en-US" dirty="0" smtClean="0"/>
                        <a:t> 아니라 일반 지역주민들의 복지증진도 목적으로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err="1" smtClean="0"/>
                        <a:t>노인정등의</a:t>
                      </a:r>
                      <a:r>
                        <a:rPr lang="ko-KR" altLang="en-US" dirty="0" smtClean="0"/>
                        <a:t> 시설을 통하여 복지증진의 기회를 제공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3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52128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1.</a:t>
            </a:r>
            <a:r>
              <a:rPr lang="ko-KR" altLang="en-US" sz="2800" dirty="0" smtClean="0"/>
              <a:t>재가복지의 도입 배경 및 개념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 smtClean="0"/>
              <a:t>2) </a:t>
            </a:r>
            <a:r>
              <a:rPr lang="ko-KR" altLang="en-US" sz="2800" dirty="0" smtClean="0"/>
              <a:t>재가복지서비스 의 원칙</a:t>
            </a:r>
            <a:r>
              <a:rPr lang="en-US" altLang="ko-KR" sz="2800" dirty="0" smtClean="0"/>
              <a:t>….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smtClean="0"/>
              <a:t>일본의 재가복지서비스에서 강조하는 원칙은 다음과 같다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>
              <a:buFont typeface="+mj-lt"/>
              <a:buAutoNum type="arabicPeriod"/>
            </a:pPr>
            <a:r>
              <a:rPr lang="ko-KR" altLang="en-US" sz="2000" b="1" dirty="0" err="1" smtClean="0">
                <a:latin typeface="DFKai-SB" pitchFamily="65" charset="-120"/>
              </a:rPr>
              <a:t>효과성</a:t>
            </a:r>
            <a:r>
              <a:rPr lang="ko-KR" altLang="en-US" sz="2000" b="1" dirty="0" smtClean="0">
                <a:latin typeface="DFKai-SB" pitchFamily="65" charset="-120"/>
              </a:rPr>
              <a:t> </a:t>
            </a:r>
            <a:r>
              <a:rPr lang="ko-KR" altLang="en-US" sz="2000" b="1" dirty="0">
                <a:latin typeface="DFKai-SB" pitchFamily="65" charset="-120"/>
              </a:rPr>
              <a:t>원</a:t>
            </a:r>
            <a:r>
              <a:rPr lang="ko-KR" altLang="en-US" sz="2000" b="1" dirty="0" smtClean="0">
                <a:latin typeface="DFKai-SB" pitchFamily="65" charset="-120"/>
              </a:rPr>
              <a:t>칙으로</a:t>
            </a:r>
            <a:r>
              <a:rPr lang="en-US" altLang="ko-KR" sz="2000" b="1" dirty="0" smtClean="0">
                <a:latin typeface="DFKai-SB" pitchFamily="65" charset="-120"/>
                <a:ea typeface="DFKai-SB" pitchFamily="65" charset="-120"/>
              </a:rPr>
              <a:t>…</a:t>
            </a:r>
            <a:r>
              <a:rPr lang="ko-KR" altLang="en-US" sz="2000" b="1" dirty="0" smtClean="0">
                <a:latin typeface="DFKai-SB" pitchFamily="65" charset="-120"/>
              </a:rPr>
              <a:t>서비스가 클라이언트의 욕구의 알맞게 대처</a:t>
            </a:r>
            <a:r>
              <a:rPr lang="en-US" altLang="ko-KR" sz="2000" b="1" dirty="0" smtClean="0">
                <a:latin typeface="DFKai-SB" pitchFamily="65" charset="-120"/>
                <a:ea typeface="DFKai-SB" pitchFamily="65" charset="-120"/>
              </a:rPr>
              <a:t>..</a:t>
            </a:r>
          </a:p>
          <a:p>
            <a:pPr>
              <a:buFont typeface="+mj-lt"/>
              <a:buAutoNum type="arabicPeriod"/>
            </a:pPr>
            <a:r>
              <a:rPr lang="ko-KR" altLang="en-US" sz="2000" b="1" dirty="0" smtClean="0">
                <a:latin typeface="DFKai-SB" pitchFamily="65" charset="-120"/>
              </a:rPr>
              <a:t>효율성 원칙으로</a:t>
            </a:r>
            <a:r>
              <a:rPr lang="en-US" altLang="ko-KR" sz="2000" b="1" dirty="0" smtClean="0">
                <a:latin typeface="DFKai-SB" pitchFamily="65" charset="-120"/>
                <a:ea typeface="DFKai-SB" pitchFamily="65" charset="-120"/>
              </a:rPr>
              <a:t>…</a:t>
            </a:r>
            <a:r>
              <a:rPr lang="ko-KR" altLang="en-US" sz="2000" b="1" dirty="0" smtClean="0">
                <a:latin typeface="DFKai-SB" pitchFamily="65" charset="-120"/>
              </a:rPr>
              <a:t>자원을 </a:t>
            </a:r>
            <a:r>
              <a:rPr lang="ko-KR" altLang="en-US" sz="2000" b="1" dirty="0" err="1" smtClean="0">
                <a:latin typeface="DFKai-SB" pitchFamily="65" charset="-120"/>
              </a:rPr>
              <a:t>유효적절하게</a:t>
            </a:r>
            <a:r>
              <a:rPr lang="ko-KR" altLang="en-US" sz="2000" b="1" dirty="0" smtClean="0">
                <a:latin typeface="DFKai-SB" pitchFamily="65" charset="-120"/>
              </a:rPr>
              <a:t> 이용</a:t>
            </a:r>
            <a:endParaRPr lang="en-US" altLang="ko-KR" sz="20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Font typeface="+mj-lt"/>
              <a:buAutoNum type="arabicPeriod"/>
            </a:pPr>
            <a:r>
              <a:rPr lang="ko-KR" altLang="en-US" sz="2000" b="1" dirty="0" err="1" smtClean="0">
                <a:latin typeface="DFKai-SB" pitchFamily="65" charset="-120"/>
              </a:rPr>
              <a:t>공평성</a:t>
            </a:r>
            <a:r>
              <a:rPr lang="ko-KR" altLang="en-US" sz="2000" b="1" dirty="0" smtClean="0">
                <a:latin typeface="DFKai-SB" pitchFamily="65" charset="-120"/>
              </a:rPr>
              <a:t> 원칙으로</a:t>
            </a:r>
            <a:r>
              <a:rPr lang="en-US" altLang="ko-KR" sz="2000" b="1" dirty="0" smtClean="0">
                <a:latin typeface="DFKai-SB" pitchFamily="65" charset="-120"/>
                <a:ea typeface="DFKai-SB" pitchFamily="65" charset="-120"/>
              </a:rPr>
              <a:t>…</a:t>
            </a:r>
            <a:r>
              <a:rPr lang="ko-KR" altLang="en-US" sz="2000" b="1" dirty="0" smtClean="0">
                <a:latin typeface="DFKai-SB" pitchFamily="65" charset="-120"/>
              </a:rPr>
              <a:t>필요한 사람에게 서비스가 적절히 전달되어야 한다</a:t>
            </a:r>
            <a:endParaRPr lang="en-US" altLang="ko-KR" sz="20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Font typeface="+mj-lt"/>
              <a:buAutoNum type="arabicPeriod"/>
            </a:pPr>
            <a:r>
              <a:rPr lang="ko-KR" altLang="en-US" sz="2000" b="1" dirty="0" err="1" smtClean="0">
                <a:latin typeface="DFKai-SB" pitchFamily="65" charset="-120"/>
              </a:rPr>
              <a:t>접근성</a:t>
            </a:r>
            <a:r>
              <a:rPr lang="ko-KR" altLang="en-US" sz="2000" b="1" dirty="0" smtClean="0">
                <a:latin typeface="DFKai-SB" pitchFamily="65" charset="-120"/>
              </a:rPr>
              <a:t> 원칙으로</a:t>
            </a:r>
            <a:r>
              <a:rPr lang="en-US" altLang="ko-KR" sz="2000" b="1" dirty="0" smtClean="0">
                <a:latin typeface="DFKai-SB" pitchFamily="65" charset="-120"/>
                <a:ea typeface="DFKai-SB" pitchFamily="65" charset="-120"/>
              </a:rPr>
              <a:t>…</a:t>
            </a:r>
            <a:r>
              <a:rPr lang="ko-KR" altLang="en-US" sz="2000" b="1" dirty="0" smtClean="0">
                <a:latin typeface="DFKai-SB" pitchFamily="65" charset="-120"/>
              </a:rPr>
              <a:t>서비스를 언제라도 이용할 수 있어야 하고</a:t>
            </a:r>
            <a:r>
              <a:rPr lang="en-US" altLang="ko-KR" sz="2000" b="1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ko-KR" altLang="en-US" sz="2000" b="1" dirty="0" smtClean="0">
                <a:latin typeface="DFKai-SB" pitchFamily="65" charset="-120"/>
              </a:rPr>
              <a:t>서비스를 손쉽게 이용할 수 있어야 한다</a:t>
            </a:r>
            <a:endParaRPr lang="en-US" altLang="ko-KR" sz="20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Font typeface="+mj-lt"/>
              <a:buAutoNum type="arabicPeriod"/>
            </a:pPr>
            <a:r>
              <a:rPr lang="ko-KR" altLang="en-US" sz="2000" b="1" dirty="0" err="1" smtClean="0">
                <a:latin typeface="DFKai-SB" pitchFamily="65" charset="-120"/>
              </a:rPr>
              <a:t>권리성</a:t>
            </a:r>
            <a:r>
              <a:rPr lang="ko-KR" altLang="en-US" sz="2000" b="1" dirty="0" smtClean="0">
                <a:latin typeface="DFKai-SB" pitchFamily="65" charset="-120"/>
              </a:rPr>
              <a:t> 원칙으로</a:t>
            </a:r>
            <a:r>
              <a:rPr lang="en-US" altLang="ko-KR" sz="2000" b="1" dirty="0" smtClean="0">
                <a:latin typeface="DFKai-SB" pitchFamily="65" charset="-120"/>
                <a:ea typeface="DFKai-SB" pitchFamily="65" charset="-120"/>
              </a:rPr>
              <a:t>…</a:t>
            </a:r>
            <a:r>
              <a:rPr lang="ko-KR" altLang="en-US" sz="2000" b="1" dirty="0" smtClean="0">
                <a:latin typeface="DFKai-SB" pitchFamily="65" charset="-120"/>
              </a:rPr>
              <a:t>이용자가 선택할 수 있는 권리가 보장되어야 하며</a:t>
            </a:r>
            <a:r>
              <a:rPr lang="en-US" altLang="ko-KR" sz="2000" b="1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ko-KR" altLang="en-US" sz="2000" b="1" dirty="0" smtClean="0">
                <a:latin typeface="DFKai-SB" pitchFamily="65" charset="-120"/>
              </a:rPr>
              <a:t>소비자의 주권이 확립되어야 한다</a:t>
            </a:r>
            <a:r>
              <a:rPr lang="en-US" altLang="ko-KR" sz="2400" dirty="0" smtClean="0">
                <a:latin typeface="DFKai-SB" pitchFamily="65" charset="-120"/>
                <a:ea typeface="DFKai-SB" pitchFamily="65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5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1.</a:t>
            </a:r>
            <a:r>
              <a:rPr lang="ko-KR" altLang="en-US" sz="2000" dirty="0" smtClean="0"/>
              <a:t>재가복지의 도입 배경 및 개념 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화폐적 욕구와 비화폐적 욕구 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2000" b="1" dirty="0" smtClean="0"/>
              <a:t>지금까지의 사회욕구가 바로 화폐적 욕구에 대응하기 위한 수단이었다고 한다면 앞으로의 사회복지는 비화폐적 욕구에 대응하기 위한 수단 이였다고 한다면 앞으로의 사회복지는 비화폐적 욕구에 대응하기 위한</a:t>
            </a:r>
            <a:r>
              <a:rPr lang="en-US" altLang="ko-KR" sz="2000" b="1" dirty="0" smtClean="0"/>
              <a:t>…….</a:t>
            </a:r>
          </a:p>
          <a:p>
            <a:pPr marL="0" indent="0">
              <a:buNone/>
            </a:pPr>
            <a:r>
              <a:rPr lang="ko-KR" altLang="en-US" sz="2000" b="1" dirty="0" smtClean="0"/>
              <a:t>서비스이어야 한다 </a:t>
            </a:r>
            <a:endParaRPr lang="en-US" altLang="ko-KR" sz="2000" b="1" dirty="0" smtClean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재가복지의 정의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2200" b="1" dirty="0" smtClean="0">
                <a:effectLst/>
              </a:rPr>
              <a:t>지역사회 내에서 일정한 시설과 전문인력을 갖추고 필요한 재가복지서비스를 제공하는 것이라고 정의하고 있다</a:t>
            </a:r>
            <a:r>
              <a:rPr lang="en-US" altLang="ko-KR" sz="2200" b="1" dirty="0" smtClean="0">
                <a:effectLst/>
              </a:rPr>
              <a:t>. </a:t>
            </a:r>
            <a:r>
              <a:rPr lang="ko-KR" altLang="en-US" sz="2200" b="1" dirty="0" smtClean="0">
                <a:effectLst/>
              </a:rPr>
              <a:t>따라서 여러 가지로 도움이 필요한 노인</a:t>
            </a:r>
            <a:r>
              <a:rPr lang="en-US" altLang="ko-KR" sz="2200" b="1" dirty="0" smtClean="0">
                <a:effectLst/>
              </a:rPr>
              <a:t>, </a:t>
            </a:r>
            <a:r>
              <a:rPr lang="ko-KR" altLang="en-US" sz="2200" b="1" dirty="0" smtClean="0">
                <a:effectLst/>
              </a:rPr>
              <a:t>장애인</a:t>
            </a:r>
            <a:r>
              <a:rPr lang="en-US" altLang="ko-KR" sz="2200" b="1" dirty="0" smtClean="0">
                <a:effectLst/>
              </a:rPr>
              <a:t>, </a:t>
            </a:r>
            <a:r>
              <a:rPr lang="ko-KR" altLang="en-US" sz="2200" b="1" dirty="0" smtClean="0">
                <a:effectLst/>
              </a:rPr>
              <a:t>아동들을 시설에 수용하지 않고 집에 거주하게 하면서 지역사회의 가정봉사원을 가정으로 파견하거나 또는 재가복지센터로 통원을 하게하여 일상생활을 위한 서비스와 자립할 수 있는 프로그램을 제공하는 것이라고 정의할 수 있다</a:t>
            </a:r>
            <a:endParaRPr lang="ko-KR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2718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2.</a:t>
            </a:r>
            <a:r>
              <a:rPr lang="ko-KR" altLang="en-US" sz="2000" dirty="0" smtClean="0"/>
              <a:t>시설복지와 재가복지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1) </a:t>
            </a:r>
            <a:r>
              <a:rPr lang="ko-KR" altLang="en-US" sz="2000" dirty="0" err="1" smtClean="0"/>
              <a:t>탈시설화</a:t>
            </a:r>
            <a:r>
              <a:rPr lang="ko-KR" altLang="en-US" sz="2000" dirty="0" smtClean="0"/>
              <a:t> 논쟁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err="1" smtClean="0"/>
              <a:t>탈시설화</a:t>
            </a:r>
            <a:r>
              <a:rPr lang="ko-KR" altLang="en-US" sz="2000" dirty="0" smtClean="0"/>
              <a:t> 정책의 논의에서 주장되어온 </a:t>
            </a:r>
            <a:r>
              <a:rPr lang="ko-KR" altLang="en-US" sz="2000" dirty="0" err="1" smtClean="0"/>
              <a:t>것중</a:t>
            </a:r>
            <a:r>
              <a:rPr lang="en-US" altLang="ko-KR" sz="2000" dirty="0" smtClean="0"/>
              <a:t>..</a:t>
            </a:r>
            <a:r>
              <a:rPr lang="ko-KR" altLang="en-US" sz="2000" dirty="0" smtClean="0"/>
              <a:t>주요사항을 요약해보면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2000" dirty="0" smtClean="0"/>
              <a:t>다음과 같다</a:t>
            </a:r>
            <a:r>
              <a:rPr lang="en-US" altLang="ko-KR" sz="2000" dirty="0" smtClean="0"/>
              <a:t>….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시설은 필요악이기 때문에 원래는 없어도 된다는 주장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최선의 시설이더라도</a:t>
            </a:r>
            <a:r>
              <a:rPr lang="en-US" altLang="ko-KR" sz="2000" b="1" dirty="0" smtClean="0"/>
              <a:t>…</a:t>
            </a:r>
            <a:r>
              <a:rPr lang="ko-KR" altLang="en-US" sz="2000" b="1" dirty="0" smtClean="0"/>
              <a:t>가정보다는 못하다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가정이 최고다</a:t>
            </a:r>
            <a:r>
              <a:rPr lang="en-US" altLang="ko-KR" sz="2000" b="1" dirty="0" smtClean="0"/>
              <a:t>!!!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시설서비스는 열악하며 인간적이며 문화적인 생활을 하기 어렵다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인간의 기본적 권리인 자유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인권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프라이버시가 </a:t>
            </a:r>
            <a:r>
              <a:rPr lang="ko-KR" altLang="en-US" sz="2000" b="1" dirty="0" err="1" smtClean="0"/>
              <a:t>침해받기</a:t>
            </a:r>
            <a:r>
              <a:rPr lang="ko-KR" altLang="en-US" sz="2000" b="1" dirty="0" smtClean="0"/>
              <a:t> 쉽다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시설은 관리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비민주적이고 이용자들이 주체성을 잃어버리기 쉽다는 주장</a:t>
            </a:r>
            <a:endParaRPr lang="en-US" altLang="ko-KR" sz="2000" b="1" dirty="0" smtClean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b="1" dirty="0" smtClean="0"/>
              <a:t>……………</a:t>
            </a:r>
            <a:r>
              <a:rPr lang="ko-KR" altLang="en-US" sz="2000" b="1" dirty="0" smtClean="0"/>
              <a:t>이 밖에도 </a:t>
            </a:r>
            <a:r>
              <a:rPr lang="ko-KR" altLang="en-US" sz="2000" b="1" dirty="0" err="1" smtClean="0"/>
              <a:t>탈시설화의</a:t>
            </a:r>
            <a:r>
              <a:rPr lang="ko-KR" altLang="en-US" sz="2000" b="1" dirty="0" smtClean="0"/>
              <a:t> 이념논쟁에서 제기되는 사항은 여섯 가지로 요약되어 있다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57346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2.</a:t>
            </a:r>
            <a:r>
              <a:rPr lang="ko-KR" altLang="en-US" sz="2000" dirty="0" smtClean="0"/>
              <a:t>시설복지와 재가복지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 1.5) </a:t>
            </a:r>
            <a:r>
              <a:rPr lang="ko-KR" altLang="en-US" sz="2000" dirty="0" err="1" smtClean="0"/>
              <a:t>탈시설화의</a:t>
            </a:r>
            <a:r>
              <a:rPr lang="ko-KR" altLang="en-US" sz="2000" dirty="0" smtClean="0"/>
              <a:t> 이념논쟁 와 문제점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608512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규제가 적은 생활을 할 수 있다 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시설을 소규모화 할 수 있어야 한다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여러 가지 형태의 생활을 할 수 있어야 한다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개인생활이 중시되어야 한다 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인간은 지역사회 안에서 생활하여야 한다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자립적인 생활을 하여야 한다 </a:t>
            </a:r>
            <a:endParaRPr lang="en-US" altLang="ko-KR" sz="2000" b="1" dirty="0" smtClean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ko-KR" altLang="en-US" sz="2000" dirty="0" err="1" smtClean="0"/>
              <a:t>탈시설화</a:t>
            </a:r>
            <a:r>
              <a:rPr lang="ko-KR" altLang="en-US" sz="2000" dirty="0" smtClean="0"/>
              <a:t> 이념에 대한 논쟁도 만만치 않은데 이에 대한 문제점은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2000" dirty="0" smtClean="0"/>
              <a:t>다음과 같다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b="1" dirty="0" smtClean="0"/>
              <a:t>1.</a:t>
            </a:r>
            <a:r>
              <a:rPr lang="ko-KR" altLang="en-US" sz="2000" b="1" dirty="0" smtClean="0"/>
              <a:t>클라이언트 개인에 대한 문제점 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en-US" altLang="ko-KR" sz="2000" b="1" dirty="0" smtClean="0"/>
              <a:t>2.</a:t>
            </a:r>
            <a:r>
              <a:rPr lang="ko-KR" altLang="en-US" sz="2000" b="1" dirty="0" smtClean="0"/>
              <a:t>지역사회에서의 복지서비스상의 문제점 </a:t>
            </a:r>
            <a:endParaRPr lang="en-US" altLang="ko-KR" sz="2000" b="1" dirty="0" smtClean="0"/>
          </a:p>
          <a:p>
            <a:pPr marL="0" indent="0">
              <a:buNone/>
            </a:pPr>
            <a:r>
              <a:rPr lang="en-US" altLang="ko-KR" sz="2000" b="1" dirty="0" smtClean="0"/>
              <a:t>3.</a:t>
            </a:r>
            <a:r>
              <a:rPr lang="ko-KR" altLang="en-US" sz="2000" b="1" dirty="0" smtClean="0"/>
              <a:t>복지정책상의 문제점  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55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/>
              <a:t>2.</a:t>
            </a:r>
            <a:r>
              <a:rPr lang="ko-KR" altLang="en-US" sz="2000" dirty="0" smtClean="0"/>
              <a:t>시설복지와 재가복지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/>
              <a:t> </a:t>
            </a:r>
            <a:r>
              <a:rPr lang="en-US" altLang="ko-KR" sz="2000" dirty="0" smtClean="0"/>
              <a:t>  2) </a:t>
            </a:r>
            <a:r>
              <a:rPr lang="ko-KR" altLang="en-US" sz="2000" dirty="0" smtClean="0"/>
              <a:t>생활시설의 </a:t>
            </a:r>
            <a:r>
              <a:rPr lang="ko-KR" altLang="en-US" sz="2000" dirty="0" err="1" smtClean="0"/>
              <a:t>시설병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err="1" smtClean="0"/>
              <a:t>시설병에</a:t>
            </a:r>
            <a:r>
              <a:rPr lang="ko-KR" altLang="en-US" sz="2000" dirty="0" smtClean="0"/>
              <a:t> 관한 특징은 대상자들에게 다음과 같은 현상으로 나타난다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인내력이의 결여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즉 직원이 야단이나 주의를 주면 참지 못하고 밖으로 나가 버린다 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명확한 의사표시를 하지 않으며 의지가 약하다 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/>
              <a:t>사교기술이 약하며 선물을 받고도 감사의 표시를 하지 못하고 고독하며 교제의 범위가 매우 좁다 </a:t>
            </a:r>
            <a:endParaRPr lang="en-US" altLang="ko-KR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/>
              <a:t>충</a:t>
            </a:r>
            <a:r>
              <a:rPr lang="ko-KR" altLang="en-US" sz="2000" b="1" dirty="0" smtClean="0"/>
              <a:t>동적이며 적극성과 계획성이 없다 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333350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2308</Words>
  <Application>Microsoft Office PowerPoint</Application>
  <PresentationFormat>화면 슬라이드 쇼(4:3)</PresentationFormat>
  <Paragraphs>285</Paragraphs>
  <Slides>31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31</vt:i4>
      </vt:variant>
    </vt:vector>
  </HeadingPairs>
  <TitlesOfParts>
    <vt:vector size="33" baseType="lpstr">
      <vt:lpstr>Office 테마</vt:lpstr>
      <vt:lpstr>광장</vt:lpstr>
      <vt:lpstr>제 11 장 재가복지센터</vt:lpstr>
      <vt:lpstr>목차</vt:lpstr>
      <vt:lpstr>1.재가복지의 도입 배경 및 개념</vt:lpstr>
      <vt:lpstr>1.재가복지의 도입 배경 및 개념</vt:lpstr>
      <vt:lpstr>1.재가복지의 도입 배경 및 개념  2) 재가복지서비스 의 원칙….</vt:lpstr>
      <vt:lpstr>1.재가복지의 도입 배경 및 개념 </vt:lpstr>
      <vt:lpstr>2.시설복지와 재가복지 1) 탈시설화 논쟁</vt:lpstr>
      <vt:lpstr>2.시설복지와 재가복지      1.5) 탈시설화의 이념논쟁 와 문제점</vt:lpstr>
      <vt:lpstr>2.시설복지와 재가복지    2) 생활시설의 시설병</vt:lpstr>
      <vt:lpstr>2.시설복지와 재가복지     3) 생활시설의 사회화</vt:lpstr>
      <vt:lpstr>3.재가복지의 등장 배경     1) 재가복지의 등장과 사회적 배경</vt:lpstr>
      <vt:lpstr>3.재가복지의 등장 배경     1.5) 다카하시 의 재가복지서비스 의 등장 배경 </vt:lpstr>
      <vt:lpstr>3.재가복지의 등장 배경   2) 재가복지서비스의 유의점</vt:lpstr>
      <vt:lpstr>4.재가복지의 전통적 3대 핵심 사업   1) 주간보호사업</vt:lpstr>
      <vt:lpstr>4.재가복지의 전통적 3대 핵심 사업    1.5)주간보호사업의 역할</vt:lpstr>
      <vt:lpstr>4.재가복지의 전통적 3대 핵심 사업   2)단기보호사업</vt:lpstr>
      <vt:lpstr>4.재가복지의 전통적 3대 핵심 사업    3) 가정봉사원과 요양보호사 파견 사업 </vt:lpstr>
      <vt:lpstr>5.재가복지센터의 기능과 기본 원칙</vt:lpstr>
      <vt:lpstr>PowerPoint 프레젠테이션</vt:lpstr>
      <vt:lpstr>2) 재가복지센터의 기본 원칙</vt:lpstr>
      <vt:lpstr>6. 재가복지센터의 구성요건</vt:lpstr>
      <vt:lpstr>2) 재가복지센터의 기본 원칙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7.재가복지 전문인력의 윤리와 역할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11 장 재가복지센터</dc:title>
  <dc:creator>SAMSUNG</dc:creator>
  <cp:lastModifiedBy>신희영</cp:lastModifiedBy>
  <cp:revision>27</cp:revision>
  <dcterms:created xsi:type="dcterms:W3CDTF">2016-04-27T00:40:44Z</dcterms:created>
  <dcterms:modified xsi:type="dcterms:W3CDTF">2016-06-01T08:02:56Z</dcterms:modified>
</cp:coreProperties>
</file>