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1"/>
  </p:sldMasterIdLst>
  <p:sldIdLst>
    <p:sldId id="256" r:id="rId2"/>
    <p:sldId id="257" r:id="rId3"/>
    <p:sldId id="263" r:id="rId4"/>
    <p:sldId id="258" r:id="rId5"/>
    <p:sldId id="262" r:id="rId6"/>
    <p:sldId id="259" r:id="rId7"/>
    <p:sldId id="265" r:id="rId8"/>
    <p:sldId id="264" r:id="rId9"/>
    <p:sldId id="269" r:id="rId10"/>
    <p:sldId id="261" r:id="rId11"/>
    <p:sldId id="267" r:id="rId12"/>
    <p:sldId id="273" r:id="rId13"/>
    <p:sldId id="271" r:id="rId14"/>
    <p:sldId id="274" r:id="rId15"/>
    <p:sldId id="275" r:id="rId16"/>
    <p:sldId id="276" r:id="rId17"/>
    <p:sldId id="266" r:id="rId18"/>
    <p:sldId id="316" r:id="rId19"/>
    <p:sldId id="315" r:id="rId20"/>
    <p:sldId id="272" r:id="rId21"/>
    <p:sldId id="268" r:id="rId22"/>
    <p:sldId id="277" r:id="rId23"/>
    <p:sldId id="270" r:id="rId24"/>
    <p:sldId id="296" r:id="rId25"/>
    <p:sldId id="278" r:id="rId26"/>
    <p:sldId id="279" r:id="rId27"/>
    <p:sldId id="280" r:id="rId28"/>
    <p:sldId id="281" r:id="rId29"/>
    <p:sldId id="287" r:id="rId30"/>
    <p:sldId id="323" r:id="rId31"/>
    <p:sldId id="317" r:id="rId32"/>
    <p:sldId id="286" r:id="rId33"/>
    <p:sldId id="285" r:id="rId34"/>
    <p:sldId id="320" r:id="rId35"/>
    <p:sldId id="284" r:id="rId36"/>
    <p:sldId id="283" r:id="rId37"/>
    <p:sldId id="299" r:id="rId38"/>
    <p:sldId id="282" r:id="rId39"/>
    <p:sldId id="297" r:id="rId40"/>
    <p:sldId id="300" r:id="rId41"/>
    <p:sldId id="322" r:id="rId42"/>
    <p:sldId id="321" r:id="rId43"/>
    <p:sldId id="298" r:id="rId44"/>
    <p:sldId id="324" r:id="rId45"/>
  </p:sldIdLst>
  <p:sldSz cx="9144000" cy="6858000" type="screen4x3"/>
  <p:notesSz cx="6858000" cy="9144000"/>
  <p:embeddedFontLst>
    <p:embeddedFont>
      <p:font typeface="배달의민족 주아" panose="020B0600000101010101" charset="-127"/>
      <p:regular r:id="rId46"/>
    </p:embeddedFont>
    <p:embeddedFont>
      <p:font typeface="휴먼모음T" panose="02030504000101010101" pitchFamily="18" charset="-127"/>
      <p:regular r:id="rId47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F310"/>
    <a:srgbClr val="E7E3DE"/>
    <a:srgbClr val="633C42"/>
    <a:srgbClr val="BDD3DE"/>
    <a:srgbClr val="008080"/>
    <a:srgbClr val="00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3E34-CCCF-4243-8FD7-38A6C59D2325}" type="datetimeFigureOut">
              <a:rPr lang="ko-KR" altLang="en-US"/>
              <a:pPr>
                <a:defRPr/>
              </a:pPr>
              <a:t>2016-05-24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2E85-FAC6-4D85-BE8D-6F943AE4338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7F711-F962-472D-B711-EC45A5435CF0}" type="datetimeFigureOut">
              <a:rPr lang="ko-KR" altLang="en-US"/>
              <a:pPr>
                <a:defRPr/>
              </a:pPr>
              <a:t>2016-05-24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5FD1B-845D-4A69-84BD-B6D79A73E35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8AE99-173E-488B-B68B-70C69AA4C9CE}" type="datetimeFigureOut">
              <a:rPr lang="ko-KR" altLang="en-US"/>
              <a:pPr>
                <a:defRPr/>
              </a:pPr>
              <a:t>2016-05-24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DBF6B-DD61-4922-9F1F-FD374FDD6B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6574E-9246-48EF-BFC9-8024258F87D3}" type="datetimeFigureOut">
              <a:rPr lang="ko-KR" altLang="en-US"/>
              <a:pPr>
                <a:defRPr/>
              </a:pPr>
              <a:t>2016-05-24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9CA0-EEBE-4006-B1CA-893851DFD4D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ABC6-50BF-42CB-B863-EC827C1B02EA}" type="datetimeFigureOut">
              <a:rPr lang="ko-KR" altLang="en-US"/>
              <a:pPr>
                <a:defRPr/>
              </a:pPr>
              <a:t>2016-05-24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55408-DA4D-4C03-BFF0-42945BDFAA8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9CEE-29CE-40D3-9214-F150193FDE53}" type="datetimeFigureOut">
              <a:rPr lang="ko-KR" altLang="en-US"/>
              <a:pPr>
                <a:defRPr/>
              </a:pPr>
              <a:t>2016-05-24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5C95-70D8-4D7C-AE15-B740AAD64A1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A0F28-EEBF-40E8-A8A2-E2DF46BFC47A}" type="datetimeFigureOut">
              <a:rPr lang="ko-KR" altLang="en-US"/>
              <a:pPr>
                <a:defRPr/>
              </a:pPr>
              <a:t>2016-05-24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3D6BF-7664-45EE-BF13-AC18F03A5F4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12CF0-1F4D-4B37-B502-D9543645827F}" type="datetimeFigureOut">
              <a:rPr lang="ko-KR" altLang="en-US"/>
              <a:pPr>
                <a:defRPr/>
              </a:pPr>
              <a:t>2016-05-24</a:t>
            </a:fld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4BC93-B34F-4D04-818F-897B5E351A2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278E5-068D-4D6F-BFAF-B0AA2E22329C}" type="datetimeFigureOut">
              <a:rPr lang="ko-KR" altLang="en-US"/>
              <a:pPr>
                <a:defRPr/>
              </a:pPr>
              <a:t>2016-05-24</a:t>
            </a:fld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7CD64-1F11-4393-8723-D00A0211D03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38D1-6281-42E7-A1FD-78E5309B0E39}" type="datetimeFigureOut">
              <a:rPr lang="ko-KR" altLang="en-US"/>
              <a:pPr>
                <a:defRPr/>
              </a:pPr>
              <a:t>2016-05-24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78D3B-5295-400F-AC23-BD321013C0B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A3881-4217-433A-961A-87AA48562361}" type="datetimeFigureOut">
              <a:rPr lang="ko-KR" altLang="en-US"/>
              <a:pPr>
                <a:defRPr/>
              </a:pPr>
              <a:t>2016-05-24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B357-1DB7-464C-AF82-55B7355CCDF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35F3956C-83E6-4E4C-9424-B47E2905130B}" type="datetimeFigureOut">
              <a:rPr lang="ko-KR" altLang="en-US"/>
              <a:pPr>
                <a:defRPr/>
              </a:pPr>
              <a:t>2016-05-24</a:t>
            </a:fld>
            <a:endParaRPr lang="en-US" altLang="ko-KR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B3963C09-E458-47E1-A8B4-8CF2C056505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ebs.co.kr/tv/show?courseId=BP0PAPB0000000009&amp;stepId=01BP0PAPB0000000009&amp;lectId=117795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mtv.com/1382883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tn.co.kr/_ln/0105_20150803104459851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ytn.co.kr/_ln/0105_2015080310445985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youtube.com/watch?v=sOhCtFb6W0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tagstory.com/10006729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mgOxtN2OG0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63kuL6-bYW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naver.com/main/read.nhn?mode=LPOD&amp;mid=tvh&amp;oid=052&amp;aid=0000626228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형 설명선 5"/>
          <p:cNvSpPr/>
          <p:nvPr/>
        </p:nvSpPr>
        <p:spPr>
          <a:xfrm>
            <a:off x="2700338" y="692150"/>
            <a:ext cx="3816350" cy="2447925"/>
          </a:xfrm>
          <a:prstGeom prst="wedgeEllipseCallout">
            <a:avLst>
              <a:gd name="adj1" fmla="val -34118"/>
              <a:gd name="adj2" fmla="val 65828"/>
            </a:avLst>
          </a:prstGeom>
          <a:solidFill>
            <a:srgbClr val="523C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2700338" y="1543050"/>
            <a:ext cx="40322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4800">
                <a:solidFill>
                  <a:srgbClr val="FFF310"/>
                </a:solidFill>
                <a:latin typeface="배달의민족 주아" charset="-127"/>
                <a:ea typeface="배달의민족 주아" charset="-127"/>
              </a:rPr>
              <a:t>노인과 정신보건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484438" y="4076700"/>
            <a:ext cx="3743325" cy="647700"/>
          </a:xfrm>
          <a:prstGeom prst="rect">
            <a:avLst/>
          </a:prstGeom>
          <a:solidFill>
            <a:schemeClr val="bg1"/>
          </a:solidFill>
          <a:ln>
            <a:solidFill>
              <a:srgbClr val="E7E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800">
                <a:solidFill>
                  <a:schemeClr val="tx1"/>
                </a:solidFill>
                <a:latin typeface="배달의민족 주아" charset="-127"/>
                <a:ea typeface="배달의민족 주아" charset="-127"/>
              </a:rPr>
              <a:t>사회복지행정    </a:t>
            </a:r>
            <a:r>
              <a:rPr kumimoji="0" lang="en-US" altLang="ko-KR" sz="1800">
                <a:solidFill>
                  <a:schemeClr val="tx1"/>
                </a:solidFill>
                <a:latin typeface="배달의민족 주아" charset="-127"/>
                <a:ea typeface="배달의민족 주아" charset="-127"/>
              </a:rPr>
              <a:t>334004 </a:t>
            </a:r>
            <a:r>
              <a:rPr kumimoji="0" lang="ko-KR" altLang="en-US" sz="1800">
                <a:solidFill>
                  <a:schemeClr val="tx1"/>
                </a:solidFill>
                <a:latin typeface="배달의민족 주아" charset="-127"/>
                <a:ea typeface="배달의민족 주아" charset="-127"/>
              </a:rPr>
              <a:t>박귀영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484438" y="4724400"/>
            <a:ext cx="3743325" cy="649288"/>
          </a:xfrm>
          <a:prstGeom prst="rect">
            <a:avLst/>
          </a:prstGeom>
          <a:solidFill>
            <a:schemeClr val="bg1"/>
          </a:solidFill>
          <a:ln>
            <a:solidFill>
              <a:srgbClr val="E7E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800">
                <a:solidFill>
                  <a:schemeClr val="tx1"/>
                </a:solidFill>
                <a:latin typeface="배달의민족 주아" charset="-127"/>
                <a:ea typeface="배달의민족 주아" charset="-127"/>
              </a:rPr>
              <a:t>사회복지행정    </a:t>
            </a:r>
            <a:r>
              <a:rPr kumimoji="0" lang="en-US" altLang="ko-KR" sz="1800">
                <a:solidFill>
                  <a:schemeClr val="tx1"/>
                </a:solidFill>
                <a:latin typeface="배달의민족 주아" charset="-127"/>
                <a:ea typeface="배달의민족 주아" charset="-127"/>
              </a:rPr>
              <a:t>334009 </a:t>
            </a:r>
            <a:r>
              <a:rPr kumimoji="0" lang="ko-KR" altLang="en-US" sz="1800">
                <a:solidFill>
                  <a:schemeClr val="tx1"/>
                </a:solidFill>
                <a:latin typeface="배달의민족 주아" charset="-127"/>
                <a:ea typeface="배달의민족 주아" charset="-127"/>
              </a:rPr>
              <a:t>박희정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484438" y="5589588"/>
            <a:ext cx="3743325" cy="647700"/>
          </a:xfrm>
          <a:prstGeom prst="rect">
            <a:avLst/>
          </a:prstGeom>
          <a:solidFill>
            <a:srgbClr val="F7EFEF"/>
          </a:solidFill>
          <a:ln>
            <a:solidFill>
              <a:srgbClr val="E7E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dirty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로그인</a:t>
            </a:r>
          </a:p>
        </p:txBody>
      </p:sp>
      <p:pic>
        <p:nvPicPr>
          <p:cNvPr id="13319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5387975"/>
            <a:ext cx="28432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pSp>
        <p:nvGrpSpPr>
          <p:cNvPr id="22532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92275" y="1196975"/>
            <a:ext cx="3240088" cy="574675"/>
          </a:xfrm>
          <a:prstGeom prst="wedgeRoundRectCallout">
            <a:avLst>
              <a:gd name="adj1" fmla="val -55389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538" name="TextBox 22"/>
          <p:cNvSpPr txBox="1">
            <a:spLocks noChangeArrowheads="1"/>
          </p:cNvSpPr>
          <p:nvPr/>
        </p:nvSpPr>
        <p:spPr bwMode="auto">
          <a:xfrm>
            <a:off x="1835150" y="1341438"/>
            <a:ext cx="309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정신건강의 개념은 무엇인가요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619250" y="1989138"/>
            <a:ext cx="6985000" cy="3887787"/>
          </a:xfrm>
          <a:prstGeom prst="wedgeRoundRectCallout">
            <a:avLst>
              <a:gd name="adj1" fmla="val 47431"/>
              <a:gd name="adj2" fmla="val -64824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2539" name="Picture 2" descr="http://gamidang.com/data/cheditor4/1508/86853205252bde691c01bcb2c3871cab_UOzIUpmLX4EYxbY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1969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Rectangle 31"/>
          <p:cNvSpPr>
            <a:spLocks noChangeArrowheads="1"/>
          </p:cNvSpPr>
          <p:nvPr/>
        </p:nvSpPr>
        <p:spPr bwMode="auto">
          <a:xfrm>
            <a:off x="3995738" y="2636838"/>
            <a:ext cx="2232025" cy="2449512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ko-KR" altLang="en-US" sz="1800" b="1">
              <a:solidFill>
                <a:srgbClr val="3820EC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lang="ko-KR" altLang="en-US" sz="18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2541" name="Rectangle 33"/>
          <p:cNvSpPr>
            <a:spLocks noChangeArrowheads="1"/>
          </p:cNvSpPr>
          <p:nvPr/>
        </p:nvSpPr>
        <p:spPr bwMode="auto">
          <a:xfrm>
            <a:off x="6300788" y="2636838"/>
            <a:ext cx="2232025" cy="2449512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2543" name="TextBox 22"/>
          <p:cNvSpPr txBox="1">
            <a:spLocks noChangeArrowheads="1"/>
          </p:cNvSpPr>
          <p:nvPr/>
        </p:nvSpPr>
        <p:spPr bwMode="auto">
          <a:xfrm>
            <a:off x="3995738" y="2060575"/>
            <a:ext cx="2233612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ko-KR" altLang="en-US"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>
                <a:latin typeface="배달의민족 주아" charset="-127"/>
                <a:ea typeface="배달의민족 주아" charset="-127"/>
              </a:rPr>
              <a:t>   미국 정신위생 위원회</a:t>
            </a:r>
          </a:p>
          <a:p>
            <a:endParaRPr kumimoji="0" lang="ko-KR" altLang="en-US"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정신적 질병에 걸려 있지</a:t>
            </a:r>
          </a:p>
          <a:p>
            <a:r>
              <a:rPr kumimoji="0" lang="ko-KR" altLang="en-US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</a:t>
            </a:r>
          </a:p>
          <a:p>
            <a:r>
              <a:rPr kumimoji="0" lang="ko-KR" altLang="en-US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않은 상태만이 아니고</a:t>
            </a:r>
            <a:r>
              <a:rPr kumimoji="0" lang="en-US" altLang="ko-KR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,</a:t>
            </a:r>
          </a:p>
          <a:p>
            <a:endParaRPr kumimoji="0" lang="ko-KR" altLang="en-US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만족스러운 인간관계와</a:t>
            </a:r>
          </a:p>
          <a:p>
            <a:endParaRPr kumimoji="0" lang="en-US" altLang="ko-KR"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그것을 </a:t>
            </a:r>
            <a:r>
              <a:rPr kumimoji="0"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유지해 나갈 수 있는 능력</a:t>
            </a:r>
          </a:p>
          <a:p>
            <a:endParaRPr kumimoji="0" lang="ko-KR" altLang="en-US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endParaRPr kumimoji="0" lang="ko-KR" altLang="en-US">
              <a:latin typeface="배달의민족 주아" charset="-127"/>
              <a:ea typeface="배달의민족 주아" charset="-127"/>
            </a:endParaRPr>
          </a:p>
          <a:p>
            <a:endParaRPr kumimoji="0" lang="ko-KR" altLang="en-US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2544" name="TextBox 22"/>
          <p:cNvSpPr txBox="1">
            <a:spLocks noChangeArrowheads="1"/>
          </p:cNvSpPr>
          <p:nvPr/>
        </p:nvSpPr>
        <p:spPr bwMode="auto">
          <a:xfrm>
            <a:off x="1692275" y="5084763"/>
            <a:ext cx="6983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>
                <a:latin typeface="배달의민족 주아" charset="-127"/>
                <a:ea typeface="배달의민족 주아" charset="-127"/>
              </a:rPr>
              <a:t>정신적으로 병적 증상이 없을 뿐 아니라</a:t>
            </a:r>
            <a:r>
              <a:rPr kumimoji="0" lang="en-US" altLang="ko-KR">
                <a:latin typeface="배달의민족 주아" charset="-127"/>
                <a:ea typeface="배달의민족 주아" charset="-127"/>
              </a:rPr>
              <a:t>, </a:t>
            </a:r>
            <a:r>
              <a:rPr kumimoji="0" lang="ko-KR" altLang="en-US">
                <a:latin typeface="배달의민족 주아" charset="-127"/>
                <a:ea typeface="배달의민족 주아" charset="-127"/>
              </a:rPr>
              <a:t>자기 능력을 최대한 발휘하여 자주적으로 자기의 생활을 처리해나가며</a:t>
            </a:r>
            <a:r>
              <a:rPr kumimoji="0" lang="en-US" altLang="ko-KR">
                <a:latin typeface="배달의민족 주아" charset="-127"/>
                <a:ea typeface="배달의민족 주아" charset="-127"/>
              </a:rPr>
              <a:t>, </a:t>
            </a:r>
            <a:r>
              <a:rPr kumimoji="0" lang="ko-KR" altLang="en-US">
                <a:latin typeface="배달의민족 주아" charset="-127"/>
                <a:ea typeface="배달의민족 주아" charset="-127"/>
              </a:rPr>
              <a:t>환경에 적절하게 대처하고 적응할 수 있는 능력이 갖추어져 있는 상태 </a:t>
            </a:r>
          </a:p>
        </p:txBody>
      </p:sp>
      <p:pic>
        <p:nvPicPr>
          <p:cNvPr id="2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052513"/>
            <a:ext cx="10001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Rectangle 36"/>
          <p:cNvSpPr>
            <a:spLocks noChangeArrowheads="1"/>
          </p:cNvSpPr>
          <p:nvPr/>
        </p:nvSpPr>
        <p:spPr bwMode="auto">
          <a:xfrm>
            <a:off x="1692275" y="2636838"/>
            <a:ext cx="2232025" cy="2449512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ko-KR" altLang="en-US" sz="1800" b="1">
              <a:solidFill>
                <a:srgbClr val="3820EC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lang="ko-KR" altLang="en-US" sz="18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2547" name="TextBox 22"/>
          <p:cNvSpPr txBox="1">
            <a:spLocks noChangeArrowheads="1"/>
          </p:cNvSpPr>
          <p:nvPr/>
        </p:nvSpPr>
        <p:spPr bwMode="auto">
          <a:xfrm>
            <a:off x="1619250" y="2060575"/>
            <a:ext cx="23050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>
                <a:latin typeface="배달의민족 주아" charset="-127"/>
                <a:ea typeface="배달의민족 주아" charset="-127"/>
              </a:rPr>
              <a:t>        미국 공중보건국</a:t>
            </a:r>
          </a:p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정신보건에 관한 보고서</a:t>
            </a:r>
          </a:p>
          <a:p>
            <a:pPr algn="ctr"/>
            <a:endParaRPr kumimoji="0" lang="ko-KR" altLang="en-US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  <a:p>
            <a:pPr algn="ctr"/>
            <a:r>
              <a:rPr kumimoji="0" lang="ko-KR" altLang="en-US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정신적 기능의 성공적 수행</a:t>
            </a:r>
          </a:p>
          <a:p>
            <a:endParaRPr kumimoji="0" lang="ko-KR" altLang="en-US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 생산적 활동 초래</a:t>
            </a:r>
          </a:p>
          <a:p>
            <a:endParaRPr kumimoji="0" lang="ko-KR" altLang="en-US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 만족스러운 대인관계 유지</a:t>
            </a:r>
          </a:p>
          <a:p>
            <a:endParaRPr kumimoji="0" lang="ko-KR" altLang="en-US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 변화에 </a:t>
            </a:r>
            <a:r>
              <a:rPr kumimoji="0"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적응하는 능력</a:t>
            </a:r>
          </a:p>
          <a:p>
            <a:endParaRPr kumimoji="0" lang="ko-KR" altLang="en-US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 역경에 </a:t>
            </a:r>
            <a:r>
              <a:rPr kumimoji="0"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대처할 수 있는 능력</a:t>
            </a:r>
          </a:p>
        </p:txBody>
      </p:sp>
      <p:sp>
        <p:nvSpPr>
          <p:cNvPr id="22548" name="TextBox 22"/>
          <p:cNvSpPr txBox="1">
            <a:spLocks noChangeArrowheads="1"/>
          </p:cNvSpPr>
          <p:nvPr/>
        </p:nvSpPr>
        <p:spPr bwMode="auto">
          <a:xfrm>
            <a:off x="6300788" y="2349500"/>
            <a:ext cx="22336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세계 보건 기구</a:t>
            </a:r>
          </a:p>
          <a:p>
            <a:endParaRPr kumimoji="0" lang="ko-KR" altLang="en-US"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>
                <a:latin typeface="배달의민족 주아" charset="-127"/>
                <a:ea typeface="배달의민족 주아" charset="-127"/>
              </a:rPr>
              <a:t> </a:t>
            </a:r>
            <a:r>
              <a:rPr kumimoji="0" lang="ko-KR" altLang="en-US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정신 장애뿐만 아니라</a:t>
            </a:r>
          </a:p>
          <a:p>
            <a:endParaRPr kumimoji="0" lang="ko-KR" altLang="en-US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kumimoji="0"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자신의 잠재력을 실현하고</a:t>
            </a:r>
          </a:p>
          <a:p>
            <a:endParaRPr kumimoji="0" lang="ko-KR" altLang="en-US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공동체에 유익하도록</a:t>
            </a:r>
          </a:p>
          <a:p>
            <a:endParaRPr kumimoji="0" lang="ko-KR" altLang="en-US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기여할 수 있는 것</a:t>
            </a:r>
          </a:p>
          <a:p>
            <a:endParaRPr kumimoji="0" lang="ko-KR" altLang="en-US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  <a:p>
            <a:endParaRPr kumimoji="0" lang="ko-KR" altLang="en-US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116013" y="188913"/>
            <a:ext cx="4033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 b="1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노년기 정신보건의 개념과 이해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5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5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5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538" grpId="0"/>
      <p:bldP spid="225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23555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19250" y="1196975"/>
            <a:ext cx="5040313" cy="574675"/>
          </a:xfrm>
          <a:prstGeom prst="wedgeRoundRectCallout">
            <a:avLst>
              <a:gd name="adj1" fmla="val -53463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356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10001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22"/>
          <p:cNvSpPr txBox="1">
            <a:spLocks noChangeArrowheads="1"/>
          </p:cNvSpPr>
          <p:nvPr/>
        </p:nvSpPr>
        <p:spPr bwMode="auto">
          <a:xfrm>
            <a:off x="1835150" y="2565400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노인들의 일반적인 정신보건 문제들에는 무엇이 있나요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619250" y="1916113"/>
            <a:ext cx="7273925" cy="2449512"/>
          </a:xfrm>
          <a:prstGeom prst="wedgeRoundRectCallout">
            <a:avLst>
              <a:gd name="adj1" fmla="val 43560"/>
              <a:gd name="adj2" fmla="val -61731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565" name="TextBox 22"/>
          <p:cNvSpPr txBox="1">
            <a:spLocks noChangeArrowheads="1"/>
          </p:cNvSpPr>
          <p:nvPr/>
        </p:nvSpPr>
        <p:spPr bwMode="auto">
          <a:xfrm>
            <a:off x="1692275" y="1268413"/>
            <a:ext cx="489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노인들의 일반적인 정신보건문제들에는 무엇이 있나요 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652963"/>
            <a:ext cx="10001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모서리가 둥근 사각형 설명선 23"/>
          <p:cNvSpPr>
            <a:spLocks noChangeArrowheads="1"/>
          </p:cNvSpPr>
          <p:nvPr/>
        </p:nvSpPr>
        <p:spPr bwMode="auto">
          <a:xfrm>
            <a:off x="2051050" y="5373688"/>
            <a:ext cx="1081088" cy="646112"/>
          </a:xfrm>
          <a:prstGeom prst="wedgeRoundRectCallout">
            <a:avLst>
              <a:gd name="adj1" fmla="val -83625"/>
              <a:gd name="adj2" fmla="val -57370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ko-KR" sz="1800">
                <a:solidFill>
                  <a:srgbClr val="FFFFFF"/>
                </a:solidFill>
              </a:rPr>
              <a:t>…</a:t>
            </a:r>
          </a:p>
        </p:txBody>
      </p:sp>
      <p:pic>
        <p:nvPicPr>
          <p:cNvPr id="23567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72608">
            <a:off x="4430713" y="2347913"/>
            <a:ext cx="12906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7936">
            <a:off x="7524750" y="2349500"/>
            <a:ext cx="10302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9571">
            <a:off x="6084888" y="2276475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276475"/>
            <a:ext cx="8810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2349500"/>
            <a:ext cx="12954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2" name="Rectangle 30"/>
          <p:cNvSpPr>
            <a:spLocks noChangeArrowheads="1"/>
          </p:cNvSpPr>
          <p:nvPr/>
        </p:nvSpPr>
        <p:spPr bwMode="auto">
          <a:xfrm>
            <a:off x="3132138" y="3284538"/>
            <a:ext cx="1366837" cy="72072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2987675" y="35004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800">
                <a:latin typeface="배달의민족 주아" charset="-127"/>
                <a:ea typeface="배달의민족 주아" charset="-127"/>
              </a:rPr>
              <a:t>  자 살</a:t>
            </a:r>
          </a:p>
        </p:txBody>
      </p:sp>
      <p:sp>
        <p:nvSpPr>
          <p:cNvPr id="23574" name="Rectangle 32"/>
          <p:cNvSpPr>
            <a:spLocks noChangeArrowheads="1"/>
          </p:cNvSpPr>
          <p:nvPr/>
        </p:nvSpPr>
        <p:spPr bwMode="auto">
          <a:xfrm>
            <a:off x="4572000" y="3284538"/>
            <a:ext cx="1366838" cy="720725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23575" name="Rectangle 33"/>
          <p:cNvSpPr>
            <a:spLocks noChangeArrowheads="1"/>
          </p:cNvSpPr>
          <p:nvPr/>
        </p:nvSpPr>
        <p:spPr bwMode="auto">
          <a:xfrm>
            <a:off x="6011863" y="3284538"/>
            <a:ext cx="1366837" cy="720725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23576" name="Rectangle 34"/>
          <p:cNvSpPr>
            <a:spLocks noChangeArrowheads="1"/>
          </p:cNvSpPr>
          <p:nvPr/>
        </p:nvSpPr>
        <p:spPr bwMode="auto">
          <a:xfrm>
            <a:off x="7451725" y="3284538"/>
            <a:ext cx="1366838" cy="720725"/>
          </a:xfrm>
          <a:prstGeom prst="rect">
            <a:avLst/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4500563" y="35004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800">
                <a:latin typeface="배달의민족 주아" charset="-127"/>
                <a:ea typeface="배달의민족 주아" charset="-127"/>
              </a:rPr>
              <a:t> 치 매</a:t>
            </a: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5867400" y="35004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800">
                <a:latin typeface="배달의민족 주아" charset="-127"/>
                <a:ea typeface="배달의민족 주아" charset="-127"/>
              </a:rPr>
              <a:t>  불안 장애</a:t>
            </a: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7308850" y="35004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800">
                <a:latin typeface="배달의민족 주아" charset="-127"/>
                <a:ea typeface="배달의민족 주아" charset="-127"/>
              </a:rPr>
              <a:t>  알코올 남용</a:t>
            </a:r>
          </a:p>
        </p:txBody>
      </p:sp>
      <p:sp>
        <p:nvSpPr>
          <p:cNvPr id="23580" name="Rectangle 24"/>
          <p:cNvSpPr>
            <a:spLocks noChangeArrowheads="1"/>
          </p:cNvSpPr>
          <p:nvPr/>
        </p:nvSpPr>
        <p:spPr bwMode="auto">
          <a:xfrm>
            <a:off x="1692275" y="3284538"/>
            <a:ext cx="1366838" cy="720725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1547813" y="35004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800">
                <a:latin typeface="배달의민족 주아" charset="-127"/>
                <a:ea typeface="배달의민족 주아" charset="-127"/>
              </a:rPr>
              <a:t>    우 울</a:t>
            </a:r>
          </a:p>
        </p:txBody>
      </p:sp>
      <p:sp>
        <p:nvSpPr>
          <p:cNvPr id="23582" name="TextBox 8"/>
          <p:cNvSpPr txBox="1">
            <a:spLocks noChangeArrowheads="1"/>
          </p:cNvSpPr>
          <p:nvPr/>
        </p:nvSpPr>
        <p:spPr bwMode="auto">
          <a:xfrm>
            <a:off x="1116013" y="188913"/>
            <a:ext cx="4033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 b="1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노년기 정신보건의 개념과 이해</a:t>
            </a:r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2195513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565" grpId="0"/>
      <p:bldP spid="23583" grpId="0"/>
      <p:bldP spid="23588" grpId="0"/>
      <p:bldP spid="23589" grpId="0"/>
      <p:bldP spid="23581" grpId="0"/>
      <p:bldP spid="235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800" b="1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24583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pic>
        <p:nvPicPr>
          <p:cNvPr id="2458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10001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763713" y="1341438"/>
            <a:ext cx="863600" cy="574675"/>
          </a:xfrm>
          <a:prstGeom prst="wedgeRoundRectCallout">
            <a:avLst>
              <a:gd name="adj1" fmla="val -70222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35" name="TextBox 22"/>
          <p:cNvSpPr txBox="1">
            <a:spLocks noChangeArrowheads="1"/>
          </p:cNvSpPr>
          <p:nvPr/>
        </p:nvSpPr>
        <p:spPr bwMode="auto">
          <a:xfrm>
            <a:off x="1835150" y="1484313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우 울 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331913" y="2133600"/>
            <a:ext cx="7596187" cy="3455988"/>
          </a:xfrm>
          <a:prstGeom prst="wedgeRoundRectCallout">
            <a:avLst>
              <a:gd name="adj1" fmla="val 43833"/>
              <a:gd name="adj2" fmla="val -58315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589" name="TextBox 22"/>
          <p:cNvSpPr txBox="1">
            <a:spLocks noChangeArrowheads="1"/>
          </p:cNvSpPr>
          <p:nvPr/>
        </p:nvSpPr>
        <p:spPr bwMode="auto">
          <a:xfrm>
            <a:off x="2987675" y="364490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   </a:t>
            </a:r>
          </a:p>
        </p:txBody>
      </p:sp>
      <p:sp>
        <p:nvSpPr>
          <p:cNvPr id="24590" name="Rectangle 25"/>
          <p:cNvSpPr>
            <a:spLocks noChangeArrowheads="1"/>
          </p:cNvSpPr>
          <p:nvPr/>
        </p:nvSpPr>
        <p:spPr bwMode="auto">
          <a:xfrm>
            <a:off x="3419475" y="2492375"/>
            <a:ext cx="2305050" cy="2592388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24591" name="TextBox 22"/>
          <p:cNvSpPr txBox="1">
            <a:spLocks noChangeArrowheads="1"/>
          </p:cNvSpPr>
          <p:nvPr/>
        </p:nvSpPr>
        <p:spPr bwMode="auto">
          <a:xfrm>
            <a:off x="4140200" y="2349500"/>
            <a:ext cx="86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원 인</a:t>
            </a:r>
          </a:p>
        </p:txBody>
      </p:sp>
      <p:sp>
        <p:nvSpPr>
          <p:cNvPr id="30744" name="TextBox 22"/>
          <p:cNvSpPr txBox="1">
            <a:spLocks noChangeArrowheads="1"/>
          </p:cNvSpPr>
          <p:nvPr/>
        </p:nvSpPr>
        <p:spPr bwMode="auto">
          <a:xfrm>
            <a:off x="3348038" y="2420938"/>
            <a:ext cx="2519362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ko-KR" altLang="en-US" sz="18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pPr algn="ctr"/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사회심리학적 요인</a:t>
            </a:r>
          </a:p>
          <a:p>
            <a:r>
              <a:rPr kumimoji="0" lang="ko-KR" altLang="en-US">
                <a:latin typeface="배달의민족 주아" charset="-127"/>
                <a:ea typeface="배달의민족 주아" charset="-127"/>
              </a:rPr>
              <a:t> 노년기에 겪게 되는 각종 상실</a:t>
            </a:r>
          </a:p>
          <a:p>
            <a:r>
              <a:rPr kumimoji="0" lang="ko-KR" altLang="en-US">
                <a:latin typeface="배달의민족 주아" charset="-127"/>
                <a:ea typeface="배달의민족 주아" charset="-127"/>
              </a:rPr>
              <a:t>              건강의 상실</a:t>
            </a:r>
          </a:p>
          <a:p>
            <a:r>
              <a:rPr kumimoji="0" lang="ko-KR" altLang="en-US">
                <a:latin typeface="배달의민족 주아" charset="-127"/>
                <a:ea typeface="배달의민족 주아" charset="-127"/>
              </a:rPr>
              <a:t>         경제적 능력의 상실</a:t>
            </a:r>
          </a:p>
          <a:p>
            <a:r>
              <a:rPr kumimoji="0" lang="ko-KR" altLang="en-US">
                <a:latin typeface="배달의민족 주아" charset="-127"/>
                <a:ea typeface="배달의민족 주아" charset="-127"/>
              </a:rPr>
              <a:t>           대인관계의 상실</a:t>
            </a:r>
          </a:p>
          <a:p>
            <a:endParaRPr kumimoji="0" lang="ko-KR" altLang="en-US">
              <a:latin typeface="배달의민족 주아" charset="-127"/>
              <a:ea typeface="배달의민족 주아" charset="-127"/>
            </a:endParaRPr>
          </a:p>
          <a:p>
            <a:pPr algn="ctr"/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생물학적 요인</a:t>
            </a:r>
            <a:endParaRPr kumimoji="0" lang="ko-KR" altLang="en-US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신경생화학적 요인</a:t>
            </a:r>
          </a:p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신경해부학적 요인</a:t>
            </a:r>
            <a:endParaRPr kumimoji="0" lang="ko-KR" altLang="en-US" sz="1800">
              <a:latin typeface="배달의민족 주아" charset="-127"/>
              <a:ea typeface="배달의민족 주아" charset="-127"/>
            </a:endParaRPr>
          </a:p>
          <a:p>
            <a:r>
              <a:rPr kumimoji="0" lang="en-US" altLang="ko-KR">
                <a:latin typeface="배달의민족 주아" charset="-127"/>
                <a:ea typeface="배달의민족 주아" charset="-127"/>
              </a:rPr>
              <a:t>          </a:t>
            </a:r>
          </a:p>
          <a:p>
            <a:pPr algn="ctr"/>
            <a:endParaRPr kumimoji="0" lang="ko-KR" altLang="en-US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4593" name="Rectangle 29"/>
          <p:cNvSpPr>
            <a:spLocks noChangeArrowheads="1"/>
          </p:cNvSpPr>
          <p:nvPr/>
        </p:nvSpPr>
        <p:spPr bwMode="auto">
          <a:xfrm>
            <a:off x="5867400" y="2492375"/>
            <a:ext cx="2879725" cy="2592388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30750" name="TextBox 22"/>
          <p:cNvSpPr txBox="1">
            <a:spLocks noChangeArrowheads="1"/>
          </p:cNvSpPr>
          <p:nvPr/>
        </p:nvSpPr>
        <p:spPr bwMode="auto">
          <a:xfrm>
            <a:off x="5724525" y="2276475"/>
            <a:ext cx="324008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노인층 우울 증상</a:t>
            </a:r>
          </a:p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</a:t>
            </a:r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지속적인 불안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혹은 공허감</a:t>
            </a:r>
          </a:p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</a:t>
            </a:r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두통</a:t>
            </a:r>
            <a:r>
              <a:rPr kumimoji="0" lang="en-US" altLang="ko-KR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, </a:t>
            </a:r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소화불량 등 신체증상 호소</a:t>
            </a:r>
          </a:p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식욕과 체중 감소</a:t>
            </a:r>
          </a:p>
          <a:p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 수면장애</a:t>
            </a:r>
          </a:p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집중과 기억력 및 결정의 어려움</a:t>
            </a:r>
          </a:p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</a:t>
            </a:r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우울감이 잘 드러나지 않음</a:t>
            </a:r>
          </a:p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절망감 혹은 무가치감</a:t>
            </a:r>
          </a:p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</a:t>
            </a:r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초조함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과 짜증남</a:t>
            </a:r>
          </a:p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죽음 혹은 자살에 관한 생각</a:t>
            </a:r>
          </a:p>
        </p:txBody>
      </p:sp>
      <p:sp>
        <p:nvSpPr>
          <p:cNvPr id="24595" name="Rectangle 31"/>
          <p:cNvSpPr>
            <a:spLocks noChangeArrowheads="1"/>
          </p:cNvSpPr>
          <p:nvPr/>
        </p:nvSpPr>
        <p:spPr bwMode="auto">
          <a:xfrm>
            <a:off x="1547813" y="2492375"/>
            <a:ext cx="1727200" cy="576263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0753" name="TextBox 22"/>
          <p:cNvSpPr txBox="1">
            <a:spLocks noChangeArrowheads="1"/>
          </p:cNvSpPr>
          <p:nvPr/>
        </p:nvSpPr>
        <p:spPr bwMode="auto">
          <a:xfrm>
            <a:off x="1619250" y="25654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 </a:t>
            </a:r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슬픔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과 </a:t>
            </a:r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절망</a:t>
            </a:r>
          </a:p>
        </p:txBody>
      </p:sp>
      <p:sp>
        <p:nvSpPr>
          <p:cNvPr id="24597" name="Rectangle 34"/>
          <p:cNvSpPr>
            <a:spLocks noChangeArrowheads="1"/>
          </p:cNvSpPr>
          <p:nvPr/>
        </p:nvSpPr>
        <p:spPr bwMode="auto">
          <a:xfrm>
            <a:off x="1547813" y="3860800"/>
            <a:ext cx="1727200" cy="1223963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0755" name="TextBox 22"/>
          <p:cNvSpPr txBox="1">
            <a:spLocks noChangeArrowheads="1"/>
          </p:cNvSpPr>
          <p:nvPr/>
        </p:nvSpPr>
        <p:spPr bwMode="auto">
          <a:xfrm>
            <a:off x="1619250" y="4005263"/>
            <a:ext cx="1584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일상생활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에 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지장을 줄 때 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치료가 필요</a:t>
            </a:r>
          </a:p>
        </p:txBody>
      </p:sp>
      <p:sp>
        <p:nvSpPr>
          <p:cNvPr id="24599" name="Line 36"/>
          <p:cNvSpPr>
            <a:spLocks noChangeShapeType="1"/>
          </p:cNvSpPr>
          <p:nvPr/>
        </p:nvSpPr>
        <p:spPr bwMode="auto">
          <a:xfrm>
            <a:off x="2411413" y="3213100"/>
            <a:ext cx="0" cy="503238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757" name="TextBox 22"/>
          <p:cNvSpPr txBox="1">
            <a:spLocks noChangeArrowheads="1"/>
          </p:cNvSpPr>
          <p:nvPr/>
        </p:nvSpPr>
        <p:spPr bwMode="auto">
          <a:xfrm>
            <a:off x="1331913" y="328453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2</a:t>
            </a:r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주 이상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7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7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0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735" grpId="0"/>
      <p:bldP spid="30753" grpId="0"/>
      <p:bldP spid="30755" grpId="0"/>
      <p:bldP spid="307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25603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4356100" y="12684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763713" y="2492375"/>
            <a:ext cx="7058025" cy="2663825"/>
          </a:xfrm>
          <a:prstGeom prst="wedgeRoundRectCallout">
            <a:avLst>
              <a:gd name="adj1" fmla="val 47884"/>
              <a:gd name="adj2" fmla="val -81528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92275" y="1341438"/>
            <a:ext cx="1079500" cy="574675"/>
          </a:xfrm>
          <a:prstGeom prst="wedgeRoundRectCallout">
            <a:avLst>
              <a:gd name="adj1" fmla="val -66176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561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10001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TextBox 22"/>
          <p:cNvSpPr txBox="1">
            <a:spLocks noChangeArrowheads="1"/>
          </p:cNvSpPr>
          <p:nvPr/>
        </p:nvSpPr>
        <p:spPr bwMode="auto">
          <a:xfrm>
            <a:off x="1835150" y="1484313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자 살 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25613" name="Rectangle 18"/>
          <p:cNvSpPr>
            <a:spLocks noChangeArrowheads="1"/>
          </p:cNvSpPr>
          <p:nvPr/>
        </p:nvSpPr>
        <p:spPr bwMode="auto">
          <a:xfrm>
            <a:off x="1979613" y="2852738"/>
            <a:ext cx="2016125" cy="576262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6641" name="TextBox 22"/>
          <p:cNvSpPr txBox="1">
            <a:spLocks noChangeArrowheads="1"/>
          </p:cNvSpPr>
          <p:nvPr/>
        </p:nvSpPr>
        <p:spPr bwMode="auto">
          <a:xfrm>
            <a:off x="1979613" y="29972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스스로 목숨을 끊는 것</a:t>
            </a:r>
            <a:endParaRPr kumimoji="0" lang="en-US" altLang="ko-KR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5615" name="Line 19"/>
          <p:cNvSpPr>
            <a:spLocks noChangeShapeType="1"/>
          </p:cNvSpPr>
          <p:nvPr/>
        </p:nvSpPr>
        <p:spPr bwMode="auto">
          <a:xfrm>
            <a:off x="2987675" y="3573463"/>
            <a:ext cx="0" cy="503237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6644" name="TextBox 22"/>
          <p:cNvSpPr txBox="1">
            <a:spLocks noChangeArrowheads="1"/>
          </p:cNvSpPr>
          <p:nvPr/>
        </p:nvSpPr>
        <p:spPr bwMode="auto">
          <a:xfrm>
            <a:off x="1763713" y="3573463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타 연령에</a:t>
            </a:r>
          </a:p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 비해</a:t>
            </a:r>
            <a:endParaRPr kumimoji="0" lang="en-US" altLang="ko-KR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5617" name="Rectangle 21"/>
          <p:cNvSpPr>
            <a:spLocks noChangeArrowheads="1"/>
          </p:cNvSpPr>
          <p:nvPr/>
        </p:nvSpPr>
        <p:spPr bwMode="auto">
          <a:xfrm>
            <a:off x="1979613" y="4221163"/>
            <a:ext cx="2016125" cy="576262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6646" name="TextBox 22"/>
          <p:cNvSpPr txBox="1">
            <a:spLocks noChangeArrowheads="1"/>
          </p:cNvSpPr>
          <p:nvPr/>
        </p:nvSpPr>
        <p:spPr bwMode="auto">
          <a:xfrm>
            <a:off x="2268538" y="436562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자살률이 </a:t>
            </a:r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높음</a:t>
            </a:r>
            <a:endParaRPr kumimoji="0" lang="en-US" altLang="ko-KR" sz="18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5619" name="Rectangle 23"/>
          <p:cNvSpPr>
            <a:spLocks noChangeArrowheads="1"/>
          </p:cNvSpPr>
          <p:nvPr/>
        </p:nvSpPr>
        <p:spPr bwMode="auto">
          <a:xfrm>
            <a:off x="4067175" y="2852738"/>
            <a:ext cx="2305050" cy="1944687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6648" name="TextBox 22"/>
          <p:cNvSpPr txBox="1">
            <a:spLocks noChangeArrowheads="1"/>
          </p:cNvSpPr>
          <p:nvPr/>
        </p:nvSpPr>
        <p:spPr bwMode="auto">
          <a:xfrm>
            <a:off x="4067175" y="2708275"/>
            <a:ext cx="237648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노인자살의 특성</a:t>
            </a:r>
          </a:p>
          <a:p>
            <a:pPr algn="ctr"/>
            <a:endParaRPr kumimoji="0" lang="ko-KR" altLang="en-US" sz="18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충동적으로 자살하지 않음</a:t>
            </a:r>
          </a:p>
          <a:p>
            <a:endParaRPr kumimoji="0" lang="ko-KR" altLang="en-US" sz="1800"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스스로 삶을 포기함</a:t>
            </a:r>
          </a:p>
          <a:p>
            <a:endParaRPr kumimoji="0" lang="ko-KR" altLang="en-US" sz="1800"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자신의 보호를 중단함</a:t>
            </a:r>
          </a:p>
          <a:p>
            <a:endParaRPr kumimoji="0" lang="ko-KR" altLang="en-US" sz="1800">
              <a:latin typeface="배달의민족 주아" charset="-127"/>
              <a:ea typeface="배달의민족 주아" charset="-127"/>
            </a:endParaRPr>
          </a:p>
          <a:p>
            <a:endParaRPr kumimoji="0" lang="en-US" altLang="ko-KR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5621" name="Rectangle 25"/>
          <p:cNvSpPr>
            <a:spLocks noChangeArrowheads="1"/>
          </p:cNvSpPr>
          <p:nvPr/>
        </p:nvSpPr>
        <p:spPr bwMode="auto">
          <a:xfrm>
            <a:off x="6443663" y="2852738"/>
            <a:ext cx="2305050" cy="1944687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6650" name="TextBox 22"/>
          <p:cNvSpPr txBox="1">
            <a:spLocks noChangeArrowheads="1"/>
          </p:cNvSpPr>
          <p:nvPr/>
        </p:nvSpPr>
        <p:spPr bwMode="auto">
          <a:xfrm>
            <a:off x="6372225" y="2708275"/>
            <a:ext cx="23764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노인층 자살 위험 단서</a:t>
            </a:r>
          </a:p>
          <a:p>
            <a:pPr algn="ctr"/>
            <a:endParaRPr kumimoji="0" lang="ko-KR" altLang="en-US" sz="18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자살과 삶의 무용성 발언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심사숙고된 자살계획 여부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알코올 남용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우울증의 전력</a:t>
            </a:r>
          </a:p>
        </p:txBody>
      </p:sp>
      <p:sp>
        <p:nvSpPr>
          <p:cNvPr id="25623" name="TextBox 8"/>
          <p:cNvSpPr txBox="1">
            <a:spLocks noChangeArrowheads="1"/>
          </p:cNvSpPr>
          <p:nvPr/>
        </p:nvSpPr>
        <p:spPr bwMode="auto">
          <a:xfrm>
            <a:off x="1116013" y="188913"/>
            <a:ext cx="4033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 b="1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노년기 정신보건의 개념과 이해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640" grpId="0"/>
      <p:bldP spid="26641" grpId="0"/>
      <p:bldP spid="26644" grpId="0"/>
      <p:bldP spid="266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800" u="sng">
                <a:solidFill>
                  <a:schemeClr val="tx1"/>
                </a:solidFill>
                <a:hlinkClick r:id="rId2"/>
              </a:rPr>
              <a:t>http://</a:t>
            </a:r>
            <a:endParaRPr kumimoji="0" lang="ko-KR" altLang="en-US" sz="180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26631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pic>
        <p:nvPicPr>
          <p:cNvPr id="26632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052513"/>
            <a:ext cx="10001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763713" y="1341438"/>
            <a:ext cx="863600" cy="574675"/>
          </a:xfrm>
          <a:prstGeom prst="wedgeRoundRectCallout">
            <a:avLst>
              <a:gd name="adj1" fmla="val -70222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547813" y="2420938"/>
            <a:ext cx="6913562" cy="2663825"/>
          </a:xfrm>
          <a:prstGeom prst="wedgeRoundRectCallout">
            <a:avLst>
              <a:gd name="adj1" fmla="val 47843"/>
              <a:gd name="adj2" fmla="val -81528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635" name="TextBox 22"/>
          <p:cNvSpPr txBox="1">
            <a:spLocks noChangeArrowheads="1"/>
          </p:cNvSpPr>
          <p:nvPr/>
        </p:nvSpPr>
        <p:spPr bwMode="auto">
          <a:xfrm>
            <a:off x="1187450" y="5084763"/>
            <a:ext cx="691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1800" b="1" u="sng">
                <a:hlinkClick r:id="rId2"/>
              </a:rPr>
              <a:t>http://www.ebs.co.kr/tv/show?courseId=BP0PAPB0000000009&amp;stepId=01BP0PAPB0000000009&amp;lectId=1177953</a:t>
            </a:r>
            <a:r>
              <a:rPr kumimoji="0" lang="en-US" altLang="ko-KR" sz="1800"/>
              <a:t> </a:t>
            </a:r>
            <a:endParaRPr kumimoji="0" lang="en-US" altLang="ko-KR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6636" name="Rectangle 19"/>
          <p:cNvSpPr>
            <a:spLocks noChangeArrowheads="1"/>
          </p:cNvSpPr>
          <p:nvPr/>
        </p:nvSpPr>
        <p:spPr bwMode="auto">
          <a:xfrm>
            <a:off x="2843213" y="2852738"/>
            <a:ext cx="2233612" cy="576262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6637" name="TextBox 22"/>
          <p:cNvSpPr txBox="1">
            <a:spLocks noChangeArrowheads="1"/>
          </p:cNvSpPr>
          <p:nvPr/>
        </p:nvSpPr>
        <p:spPr bwMode="auto">
          <a:xfrm>
            <a:off x="2843213" y="2852738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뇌세포의 사멸 혹은 쇠퇴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정신능력의 상실</a:t>
            </a:r>
          </a:p>
        </p:txBody>
      </p:sp>
      <p:sp>
        <p:nvSpPr>
          <p:cNvPr id="26638" name="Rectangle 21"/>
          <p:cNvSpPr>
            <a:spLocks noChangeArrowheads="1"/>
          </p:cNvSpPr>
          <p:nvPr/>
        </p:nvSpPr>
        <p:spPr bwMode="auto">
          <a:xfrm>
            <a:off x="2771775" y="4076700"/>
            <a:ext cx="2233613" cy="72072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26639" name="TextBox 22"/>
          <p:cNvSpPr txBox="1">
            <a:spLocks noChangeArrowheads="1"/>
          </p:cNvSpPr>
          <p:nvPr/>
        </p:nvSpPr>
        <p:spPr bwMode="auto">
          <a:xfrm>
            <a:off x="3276600" y="422116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   노인들</a:t>
            </a:r>
            <a:endParaRPr kumimoji="0" lang="en-US" altLang="ko-KR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6640" name="Line 23"/>
          <p:cNvSpPr>
            <a:spLocks noChangeShapeType="1"/>
          </p:cNvSpPr>
          <p:nvPr/>
        </p:nvSpPr>
        <p:spPr bwMode="auto">
          <a:xfrm>
            <a:off x="3924300" y="3500438"/>
            <a:ext cx="0" cy="503237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6641" name="TextBox 22"/>
          <p:cNvSpPr txBox="1">
            <a:spLocks noChangeArrowheads="1"/>
          </p:cNvSpPr>
          <p:nvPr/>
        </p:nvSpPr>
        <p:spPr bwMode="auto">
          <a:xfrm>
            <a:off x="2771775" y="3573463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대다수</a:t>
            </a:r>
            <a:endParaRPr kumimoji="0" lang="en-US" altLang="ko-KR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6642" name="TextBox 22"/>
          <p:cNvSpPr txBox="1">
            <a:spLocks noChangeArrowheads="1"/>
          </p:cNvSpPr>
          <p:nvPr/>
        </p:nvSpPr>
        <p:spPr bwMode="auto">
          <a:xfrm>
            <a:off x="4140200" y="3573463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치매환자</a:t>
            </a:r>
            <a:endParaRPr kumimoji="0" lang="en-US" altLang="ko-KR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6643" name="Rectangle 26"/>
          <p:cNvSpPr>
            <a:spLocks noChangeArrowheads="1"/>
          </p:cNvSpPr>
          <p:nvPr/>
        </p:nvSpPr>
        <p:spPr bwMode="auto">
          <a:xfrm>
            <a:off x="5651500" y="2852738"/>
            <a:ext cx="2520950" cy="1944687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6644" name="TextBox 22"/>
          <p:cNvSpPr txBox="1">
            <a:spLocks noChangeArrowheads="1"/>
          </p:cNvSpPr>
          <p:nvPr/>
        </p:nvSpPr>
        <p:spPr bwMode="auto">
          <a:xfrm>
            <a:off x="5651500" y="2781300"/>
            <a:ext cx="25209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800">
                <a:solidFill>
                  <a:srgbClr val="FF3399"/>
                </a:solidFill>
                <a:latin typeface="배달의민족 주아" charset="-127"/>
                <a:ea typeface="배달의민족 주아" charset="-127"/>
              </a:rPr>
              <a:t> 노인치매의 단서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점진적인 기억 상실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일상과제 수행능력의 감소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지남력의 상실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언어기술의 상실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판단능력의 손상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성격변화</a:t>
            </a:r>
          </a:p>
        </p:txBody>
      </p:sp>
      <p:sp>
        <p:nvSpPr>
          <p:cNvPr id="26645" name="TextBox 22"/>
          <p:cNvSpPr txBox="1">
            <a:spLocks noChangeArrowheads="1"/>
          </p:cNvSpPr>
          <p:nvPr/>
        </p:nvSpPr>
        <p:spPr bwMode="auto">
          <a:xfrm>
            <a:off x="1835150" y="1484313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치 매 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26646" name="TextBox 8"/>
          <p:cNvSpPr txBox="1">
            <a:spLocks noChangeArrowheads="1"/>
          </p:cNvSpPr>
          <p:nvPr/>
        </p:nvSpPr>
        <p:spPr bwMode="auto">
          <a:xfrm>
            <a:off x="1116013" y="188913"/>
            <a:ext cx="4033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 b="1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노년기 정신보건의 개념과 이해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637" grpId="0"/>
      <p:bldP spid="26639" grpId="0"/>
      <p:bldP spid="26641" grpId="0"/>
      <p:bldP spid="26642" grpId="0"/>
      <p:bldP spid="266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dirty="0"/>
              <a:t>http://www.gomtv.com/13828836</a:t>
            </a:r>
            <a:endParaRPr kumimoji="0" lang="ko-KR" altLang="en-US" sz="1800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27655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pic>
        <p:nvPicPr>
          <p:cNvPr id="27656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10001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763713" y="1341438"/>
            <a:ext cx="1295400" cy="574675"/>
          </a:xfrm>
          <a:prstGeom prst="wedgeRoundRectCallout">
            <a:avLst>
              <a:gd name="adj1" fmla="val -63481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763713" y="2492375"/>
            <a:ext cx="7058025" cy="3096865"/>
          </a:xfrm>
          <a:prstGeom prst="wedgeRoundRectCallout">
            <a:avLst>
              <a:gd name="adj1" fmla="val 47884"/>
              <a:gd name="adj2" fmla="val -81528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659" name="TextBox 22"/>
          <p:cNvSpPr txBox="1">
            <a:spLocks noChangeArrowheads="1"/>
          </p:cNvSpPr>
          <p:nvPr/>
        </p:nvSpPr>
        <p:spPr bwMode="auto">
          <a:xfrm>
            <a:off x="1835150" y="148431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 dirty="0">
                <a:latin typeface="배달의민족 주아" charset="-127"/>
                <a:ea typeface="배달의민족 주아" charset="-127"/>
              </a:rPr>
              <a:t>불안 장애 </a:t>
            </a:r>
            <a:r>
              <a:rPr kumimoji="0" lang="en-US" altLang="ko-KR" sz="1800" dirty="0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27660" name="Rectangle 18"/>
          <p:cNvSpPr>
            <a:spLocks noChangeArrowheads="1"/>
          </p:cNvSpPr>
          <p:nvPr/>
        </p:nvSpPr>
        <p:spPr bwMode="auto">
          <a:xfrm>
            <a:off x="2124075" y="2852738"/>
            <a:ext cx="2663825" cy="72072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27661" name="TextBox 22"/>
          <p:cNvSpPr txBox="1">
            <a:spLocks noChangeArrowheads="1"/>
          </p:cNvSpPr>
          <p:nvPr/>
        </p:nvSpPr>
        <p:spPr bwMode="auto">
          <a:xfrm>
            <a:off x="2195513" y="2852738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 일반적인 두려움과 걱정</a:t>
            </a:r>
          </a:p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대처할 수 있는 능력이 결여</a:t>
            </a:r>
          </a:p>
        </p:txBody>
      </p:sp>
      <p:sp>
        <p:nvSpPr>
          <p:cNvPr id="27662" name="Line 20"/>
          <p:cNvSpPr>
            <a:spLocks noChangeShapeType="1"/>
          </p:cNvSpPr>
          <p:nvPr/>
        </p:nvSpPr>
        <p:spPr bwMode="auto">
          <a:xfrm>
            <a:off x="3419475" y="3644900"/>
            <a:ext cx="0" cy="503238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7663" name="Rectangle 21"/>
          <p:cNvSpPr>
            <a:spLocks noChangeArrowheads="1"/>
          </p:cNvSpPr>
          <p:nvPr/>
        </p:nvSpPr>
        <p:spPr bwMode="auto">
          <a:xfrm>
            <a:off x="2339975" y="4221163"/>
            <a:ext cx="2233613" cy="72072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27664" name="TextBox 22"/>
          <p:cNvSpPr txBox="1">
            <a:spLocks noChangeArrowheads="1"/>
          </p:cNvSpPr>
          <p:nvPr/>
        </p:nvSpPr>
        <p:spPr bwMode="auto">
          <a:xfrm>
            <a:off x="2339975" y="422116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발작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, 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유체적 증상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, 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공포</a:t>
            </a:r>
          </a:p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삶에 대한 막연한 불안 </a:t>
            </a:r>
          </a:p>
        </p:txBody>
      </p:sp>
      <p:sp>
        <p:nvSpPr>
          <p:cNvPr id="27665" name="Rectangle 23"/>
          <p:cNvSpPr>
            <a:spLocks noChangeArrowheads="1"/>
          </p:cNvSpPr>
          <p:nvPr/>
        </p:nvSpPr>
        <p:spPr bwMode="auto">
          <a:xfrm>
            <a:off x="4932363" y="2852738"/>
            <a:ext cx="3168650" cy="208915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27666" name="TextBox 22"/>
          <p:cNvSpPr txBox="1">
            <a:spLocks noChangeArrowheads="1"/>
          </p:cNvSpPr>
          <p:nvPr/>
        </p:nvSpPr>
        <p:spPr bwMode="auto">
          <a:xfrm>
            <a:off x="5292725" y="2924175"/>
            <a:ext cx="266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2000" dirty="0">
                <a:latin typeface="배달의민족 주아" charset="-127"/>
                <a:ea typeface="배달의민족 주아" charset="-127"/>
              </a:rPr>
              <a:t>불안 장애의 단서</a:t>
            </a:r>
          </a:p>
          <a:p>
            <a:pPr algn="ctr"/>
            <a:endParaRPr kumimoji="0" lang="ko-KR" altLang="en-US" sz="2000" dirty="0">
              <a:latin typeface="배달의민족 주아" charset="-127"/>
              <a:ea typeface="배달의민족 주아" charset="-127"/>
            </a:endParaRPr>
          </a:p>
          <a:p>
            <a:pPr algn="ctr"/>
            <a:r>
              <a:rPr kumimoji="0" lang="ko-KR" altLang="en-US" sz="2000" dirty="0">
                <a:latin typeface="배달의민족 주아" charset="-127"/>
                <a:ea typeface="배달의민족 주아" charset="-127"/>
              </a:rPr>
              <a:t>안절부절못함</a:t>
            </a:r>
            <a:r>
              <a:rPr kumimoji="0" lang="en-US" altLang="ko-KR" sz="2000" dirty="0">
                <a:latin typeface="배달의민족 주아" charset="-127"/>
                <a:ea typeface="배달의민족 주아" charset="-127"/>
              </a:rPr>
              <a:t>(</a:t>
            </a:r>
            <a:r>
              <a:rPr kumimoji="0" lang="ko-KR" altLang="en-US" sz="2000" dirty="0">
                <a:latin typeface="배달의민족 주아" charset="-127"/>
                <a:ea typeface="배달의민족 주아" charset="-127"/>
              </a:rPr>
              <a:t>초조함</a:t>
            </a:r>
            <a:r>
              <a:rPr kumimoji="0" lang="en-US" altLang="ko-KR" sz="2000" dirty="0">
                <a:latin typeface="배달의민족 주아" charset="-127"/>
                <a:ea typeface="배달의민족 주아" charset="-127"/>
              </a:rPr>
              <a:t>)</a:t>
            </a:r>
          </a:p>
          <a:p>
            <a:pPr algn="ctr"/>
            <a:r>
              <a:rPr kumimoji="0" lang="ko-KR" altLang="en-US" sz="2000" dirty="0">
                <a:latin typeface="배달의민족 주아" charset="-127"/>
                <a:ea typeface="배달의민족 주아" charset="-127"/>
              </a:rPr>
              <a:t>근육 긴장</a:t>
            </a:r>
          </a:p>
          <a:p>
            <a:pPr algn="ctr"/>
            <a:r>
              <a:rPr kumimoji="0" lang="ko-KR" altLang="en-US" sz="2000" dirty="0">
                <a:latin typeface="배달의민족 주아" charset="-127"/>
                <a:ea typeface="배달의민족 주아" charset="-127"/>
              </a:rPr>
              <a:t>과다한 스트레스</a:t>
            </a:r>
          </a:p>
          <a:p>
            <a:pPr algn="ctr"/>
            <a:r>
              <a:rPr kumimoji="0" lang="ko-KR" altLang="en-US" sz="2000" dirty="0" err="1">
                <a:latin typeface="배달의민족 주아" charset="-127"/>
                <a:ea typeface="배달의민족 주아" charset="-127"/>
              </a:rPr>
              <a:t>강박증</a:t>
            </a:r>
            <a:r>
              <a:rPr kumimoji="0" lang="ko-KR" altLang="en-US" sz="2000" dirty="0">
                <a:latin typeface="배달의민족 주아" charset="-127"/>
                <a:ea typeface="배달의민족 주아" charset="-127"/>
              </a:rPr>
              <a:t> 행동</a:t>
            </a:r>
          </a:p>
          <a:p>
            <a:pPr algn="ctr"/>
            <a:endParaRPr kumimoji="0" lang="ko-KR" altLang="en-US" sz="2000" dirty="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7667" name="TextBox 8"/>
          <p:cNvSpPr txBox="1">
            <a:spLocks noChangeArrowheads="1"/>
          </p:cNvSpPr>
          <p:nvPr/>
        </p:nvSpPr>
        <p:spPr bwMode="auto">
          <a:xfrm>
            <a:off x="1116013" y="188913"/>
            <a:ext cx="4033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 b="1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노년기 정신보건의 개념과 이해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24075" y="5075892"/>
            <a:ext cx="6517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1800" dirty="0" smtClean="0">
                <a:latin typeface="배달의민족 주아" charset="-127"/>
                <a:ea typeface="배달의민족 주아" charset="-127"/>
              </a:rPr>
              <a:t>  </a:t>
            </a:r>
            <a:r>
              <a:rPr kumimoji="0" lang="en-US" altLang="ko-KR" sz="1800" dirty="0" smtClean="0">
                <a:latin typeface="배달의민족 주아" charset="-127"/>
                <a:ea typeface="배달의민족 주아" charset="-127"/>
                <a:hlinkClick r:id="rId3"/>
              </a:rPr>
              <a:t>http</a:t>
            </a:r>
            <a:r>
              <a:rPr kumimoji="0" lang="en-US" altLang="ko-KR" sz="1800" dirty="0">
                <a:latin typeface="배달의민족 주아" charset="-127"/>
                <a:ea typeface="배달의민족 주아" charset="-127"/>
                <a:hlinkClick r:id="rId3"/>
              </a:rPr>
              <a:t>://</a:t>
            </a:r>
            <a:r>
              <a:rPr kumimoji="0" lang="en-US" altLang="ko-KR" sz="1800" dirty="0" smtClean="0">
                <a:latin typeface="배달의민족 주아" charset="-127"/>
                <a:ea typeface="배달의민족 주아" charset="-127"/>
                <a:hlinkClick r:id="rId3"/>
              </a:rPr>
              <a:t>www.gomtv.com/13828836</a:t>
            </a:r>
            <a:r>
              <a:rPr kumimoji="0" lang="en-US" altLang="ko-KR" sz="1800" dirty="0" smtClean="0">
                <a:latin typeface="배달의민족 주아" charset="-127"/>
                <a:ea typeface="배달의민족 주아" charset="-127"/>
              </a:rPr>
              <a:t> </a:t>
            </a:r>
            <a:endParaRPr kumimoji="0" lang="en-US" altLang="ko-KR" sz="1800" dirty="0">
              <a:latin typeface="배달의민족 주아" charset="-127"/>
              <a:ea typeface="배달의민족 주아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659" grpId="0"/>
      <p:bldP spid="27661" grpId="0"/>
      <p:bldP spid="27662" grpId="0" animBg="1"/>
      <p:bldP spid="27664" grpId="0"/>
      <p:bldP spid="27666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28679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pic>
        <p:nvPicPr>
          <p:cNvPr id="28680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10001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763713" y="1341438"/>
            <a:ext cx="1584325" cy="574675"/>
          </a:xfrm>
          <a:prstGeom prst="wedgeRoundRectCallout">
            <a:avLst>
              <a:gd name="adj1" fmla="val -61023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763713" y="2133600"/>
            <a:ext cx="7058025" cy="3022600"/>
          </a:xfrm>
          <a:prstGeom prst="wedgeRoundRectCallout">
            <a:avLst>
              <a:gd name="adj1" fmla="val 47884"/>
              <a:gd name="adj2" fmla="val -6591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683" name="TextBox 22"/>
          <p:cNvSpPr txBox="1">
            <a:spLocks noChangeArrowheads="1"/>
          </p:cNvSpPr>
          <p:nvPr/>
        </p:nvSpPr>
        <p:spPr bwMode="auto">
          <a:xfrm>
            <a:off x="1908175" y="1484313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알코올 남용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28684" name="Rectangle 23"/>
          <p:cNvSpPr>
            <a:spLocks noChangeArrowheads="1"/>
          </p:cNvSpPr>
          <p:nvPr/>
        </p:nvSpPr>
        <p:spPr bwMode="auto">
          <a:xfrm>
            <a:off x="2195513" y="4652963"/>
            <a:ext cx="59070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altLang="ko-KR" sz="1800" b="1" u="sng">
                <a:hlinkClick r:id="rId3"/>
              </a:rPr>
              <a:t>http://www.ytn.co.kr/_ln/0105_201508031044598518</a:t>
            </a:r>
            <a:r>
              <a:rPr lang="en-US" altLang="ko-KR" sz="1800" b="1">
                <a:latin typeface="Arial" charset="0"/>
              </a:rPr>
              <a:t> </a:t>
            </a:r>
            <a:r>
              <a:rPr lang="en-US" altLang="ko-KR" sz="1800" b="1"/>
              <a:t> </a:t>
            </a:r>
          </a:p>
        </p:txBody>
      </p:sp>
      <p:sp>
        <p:nvSpPr>
          <p:cNvPr id="28685" name="Rectangle 19"/>
          <p:cNvSpPr>
            <a:spLocks noChangeArrowheads="1"/>
          </p:cNvSpPr>
          <p:nvPr/>
        </p:nvSpPr>
        <p:spPr bwMode="auto">
          <a:xfrm>
            <a:off x="2124075" y="2492375"/>
            <a:ext cx="2663825" cy="72072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28686" name="TextBox 22"/>
          <p:cNvSpPr txBox="1">
            <a:spLocks noChangeArrowheads="1"/>
          </p:cNvSpPr>
          <p:nvPr/>
        </p:nvSpPr>
        <p:spPr bwMode="auto">
          <a:xfrm>
            <a:off x="2124075" y="2565400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육체적 혹은 정신적 손상을 </a:t>
            </a:r>
          </a:p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초래할 만큼 음주를 하는 경우</a:t>
            </a:r>
          </a:p>
        </p:txBody>
      </p:sp>
      <p:sp>
        <p:nvSpPr>
          <p:cNvPr id="28687" name="Rectangle 22"/>
          <p:cNvSpPr>
            <a:spLocks noChangeArrowheads="1"/>
          </p:cNvSpPr>
          <p:nvPr/>
        </p:nvSpPr>
        <p:spPr bwMode="auto">
          <a:xfrm>
            <a:off x="2339975" y="3933825"/>
            <a:ext cx="2233613" cy="72072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28688" name="Line 23"/>
          <p:cNvSpPr>
            <a:spLocks noChangeShapeType="1"/>
          </p:cNvSpPr>
          <p:nvPr/>
        </p:nvSpPr>
        <p:spPr bwMode="auto">
          <a:xfrm>
            <a:off x="3419475" y="3357563"/>
            <a:ext cx="0" cy="503237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689" name="TextBox 22"/>
          <p:cNvSpPr txBox="1">
            <a:spLocks noChangeArrowheads="1"/>
          </p:cNvSpPr>
          <p:nvPr/>
        </p:nvSpPr>
        <p:spPr bwMode="auto">
          <a:xfrm>
            <a:off x="2700338" y="414972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  금단 현상</a:t>
            </a:r>
            <a:endParaRPr kumimoji="0" lang="en-US" altLang="ko-KR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8690" name="TextBox 22"/>
          <p:cNvSpPr txBox="1">
            <a:spLocks noChangeArrowheads="1"/>
          </p:cNvSpPr>
          <p:nvPr/>
        </p:nvSpPr>
        <p:spPr bwMode="auto">
          <a:xfrm>
            <a:off x="1908175" y="3429000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       단 주</a:t>
            </a:r>
            <a:endParaRPr kumimoji="0" lang="en-US" altLang="ko-KR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8691" name="Rectangle 26"/>
          <p:cNvSpPr>
            <a:spLocks noChangeArrowheads="1"/>
          </p:cNvSpPr>
          <p:nvPr/>
        </p:nvSpPr>
        <p:spPr bwMode="auto">
          <a:xfrm>
            <a:off x="5148263" y="2565400"/>
            <a:ext cx="2879725" cy="201612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28692" name="TextBox 22"/>
          <p:cNvSpPr txBox="1">
            <a:spLocks noChangeArrowheads="1"/>
          </p:cNvSpPr>
          <p:nvPr/>
        </p:nvSpPr>
        <p:spPr bwMode="auto">
          <a:xfrm>
            <a:off x="5219700" y="2349500"/>
            <a:ext cx="26638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</a:t>
            </a:r>
            <a:r>
              <a:rPr kumimoji="0" lang="ko-KR" altLang="en-US" sz="1800">
                <a:solidFill>
                  <a:srgbClr val="FF3399"/>
                </a:solidFill>
                <a:latin typeface="배달의민족 주아" charset="-127"/>
                <a:ea typeface="배달의민족 주아" charset="-127"/>
              </a:rPr>
              <a:t>음주 남용의 단서</a:t>
            </a:r>
          </a:p>
          <a:p>
            <a:pPr algn="ctr"/>
            <a:endParaRPr kumimoji="0" lang="ko-KR" altLang="en-US" sz="1800">
              <a:solidFill>
                <a:srgbClr val="FF3399"/>
              </a:solidFill>
              <a:latin typeface="배달의민족 주아" charset="-127"/>
              <a:ea typeface="배달의민족 주아" charset="-127"/>
            </a:endParaRP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실금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수면 장애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부족한 자기보호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영양 실조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활동 위축</a:t>
            </a:r>
          </a:p>
          <a:p>
            <a:pPr algn="ctr"/>
            <a:endParaRPr kumimoji="0" lang="ko-KR" altLang="en-US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8693" name="TextBox 8"/>
          <p:cNvSpPr txBox="1">
            <a:spLocks noChangeArrowheads="1"/>
          </p:cNvSpPr>
          <p:nvPr/>
        </p:nvSpPr>
        <p:spPr bwMode="auto">
          <a:xfrm>
            <a:off x="1116013" y="188913"/>
            <a:ext cx="4033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 b="1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노년기 정신보건의 개념과 이해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683" grpId="0"/>
      <p:bldP spid="28686" grpId="0"/>
      <p:bldP spid="28689" grpId="0"/>
      <p:bldP spid="286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8891588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1420">
            <a:off x="179388" y="765175"/>
            <a:ext cx="388778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22"/>
          <p:cNvSpPr txBox="1">
            <a:spLocks noChangeArrowheads="1"/>
          </p:cNvSpPr>
          <p:nvPr/>
        </p:nvSpPr>
        <p:spPr bwMode="auto">
          <a:xfrm>
            <a:off x="1692275" y="3573463"/>
            <a:ext cx="6840538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>
                <a:latin typeface="배달의민족 주아" charset="-127"/>
                <a:ea typeface="배달의민족 주아" charset="-127"/>
              </a:rPr>
              <a:t> Q1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. </a:t>
            </a:r>
            <a:r>
              <a:rPr kumimoji="0" lang="ko-KR" altLang="en-US" sz="1800">
                <a:solidFill>
                  <a:srgbClr val="FF3399"/>
                </a:solidFill>
                <a:latin typeface="배달의민족 주아" charset="-127"/>
                <a:ea typeface="배달의민족 주아" charset="-127"/>
              </a:rPr>
              <a:t>뇌세포의 사멸 혹은 쇠퇴로 초래되는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일종의 정신능력이 상실되는 증상은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?</a:t>
            </a:r>
          </a:p>
          <a:p>
            <a:endParaRPr kumimoji="0" lang="en-US" altLang="ko-KR" sz="1800">
              <a:latin typeface="배달의민족 주아" charset="-127"/>
              <a:ea typeface="배달의민족 주아" charset="-127"/>
            </a:endParaRPr>
          </a:p>
          <a:p>
            <a:r>
              <a:rPr lang="en-US" altLang="ko-KR" sz="1800" b="1"/>
              <a:t>             </a:t>
            </a:r>
            <a:r>
              <a:rPr lang="ko-KR" altLang="en-US" sz="2000" b="1">
                <a:latin typeface="배달의민족 주아" charset="-127"/>
                <a:ea typeface="배달의민족 주아" charset="-127"/>
              </a:rPr>
              <a:t>                                                   ② 불안장애</a:t>
            </a:r>
          </a:p>
          <a:p>
            <a:r>
              <a:rPr lang="ko-KR" altLang="en-US" sz="2000" b="1">
                <a:latin typeface="배달의민족 주아" charset="-127"/>
                <a:ea typeface="배달의민족 주아" charset="-127"/>
              </a:rPr>
              <a:t> </a:t>
            </a:r>
          </a:p>
          <a:p>
            <a:r>
              <a:rPr lang="ko-KR" altLang="en-US" sz="2000" b="1">
                <a:latin typeface="배달의민족 주아" charset="-127"/>
                <a:ea typeface="배달의민족 주아" charset="-127"/>
              </a:rPr>
              <a:t>               ③ 우 울                                       ④ 알코올 남용</a:t>
            </a:r>
            <a:endParaRPr kumimoji="0" lang="en-US" altLang="ko-KR" sz="2000">
              <a:latin typeface="배달의민족 주아" charset="-127"/>
              <a:ea typeface="배달의민족 주아" charset="-127"/>
            </a:endParaRPr>
          </a:p>
          <a:p>
            <a:endParaRPr kumimoji="0" lang="en-US" altLang="ko-KR" sz="20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9700" name="TextBox 22"/>
          <p:cNvSpPr txBox="1">
            <a:spLocks noChangeArrowheads="1"/>
          </p:cNvSpPr>
          <p:nvPr/>
        </p:nvSpPr>
        <p:spPr bwMode="auto">
          <a:xfrm>
            <a:off x="1908175" y="5516563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>
                <a:latin typeface="배달의민족 주아" charset="-127"/>
                <a:ea typeface="배달의민족 주아" charset="-127"/>
              </a:rPr>
              <a:t> 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700338" y="4149725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>
                <a:latin typeface="배달의민족 주아" charset="-127"/>
                <a:ea typeface="배달의민족 주아" charset="-127"/>
              </a:rPr>
              <a:t>① </a:t>
            </a:r>
            <a:r>
              <a:rPr lang="ko-KR" altLang="en-US" sz="2000" b="1">
                <a:latin typeface="배달의민족 주아" charset="-127"/>
                <a:ea typeface="배달의민족 주아" charset="-127"/>
              </a:rPr>
              <a:t>치 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8497887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2"/>
          <p:cNvSpPr txBox="1">
            <a:spLocks noChangeArrowheads="1"/>
          </p:cNvSpPr>
          <p:nvPr/>
        </p:nvSpPr>
        <p:spPr bwMode="auto">
          <a:xfrm>
            <a:off x="2484438" y="3284538"/>
            <a:ext cx="55451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>
                <a:latin typeface="배달의민족 주아" charset="-127"/>
                <a:ea typeface="배달의민족 주아" charset="-127"/>
              </a:rPr>
              <a:t>Q2. </a:t>
            </a:r>
            <a:r>
              <a:rPr kumimoji="0" lang="ko-KR" altLang="en-US" sz="2000" b="1">
                <a:latin typeface="배달의민족 주아" charset="-127"/>
                <a:ea typeface="배달의민족 주아" charset="-127"/>
              </a:rPr>
              <a:t>다음 중 </a:t>
            </a:r>
            <a:r>
              <a:rPr kumimoji="0" lang="ko-KR" altLang="en-US" sz="2000" b="1">
                <a:solidFill>
                  <a:srgbClr val="FF3399"/>
                </a:solidFill>
                <a:latin typeface="배달의민족 주아" charset="-127"/>
                <a:ea typeface="배달의민족 주아" charset="-127"/>
              </a:rPr>
              <a:t>노인치매</a:t>
            </a:r>
            <a:r>
              <a:rPr kumimoji="0" lang="ko-KR" altLang="en-US" sz="2000" b="1">
                <a:latin typeface="배달의민족 주아" charset="-127"/>
                <a:ea typeface="배달의민족 주아" charset="-127"/>
              </a:rPr>
              <a:t>의 단서가 되는 것이 </a:t>
            </a:r>
            <a:r>
              <a:rPr kumimoji="0" lang="ko-KR" altLang="en-US" sz="2000" b="1">
                <a:solidFill>
                  <a:srgbClr val="FF3399"/>
                </a:solidFill>
                <a:latin typeface="배달의민족 주아" charset="-127"/>
                <a:ea typeface="배달의민족 주아" charset="-127"/>
              </a:rPr>
              <a:t>아닌 것은</a:t>
            </a:r>
            <a:r>
              <a:rPr kumimoji="0" lang="ko-KR" altLang="en-US" sz="2000" b="1">
                <a:latin typeface="배달의민족 주아" charset="-127"/>
                <a:ea typeface="배달의민족 주아" charset="-127"/>
              </a:rPr>
              <a:t> </a:t>
            </a:r>
            <a:r>
              <a:rPr kumimoji="0" lang="en-US" altLang="ko-KR" sz="2000" b="1">
                <a:latin typeface="배달의민족 주아" charset="-127"/>
                <a:ea typeface="배달의민족 주아" charset="-127"/>
              </a:rPr>
              <a:t>? </a:t>
            </a:r>
          </a:p>
          <a:p>
            <a:endParaRPr kumimoji="0" lang="en-US" altLang="ko-KR" sz="2000" b="1">
              <a:latin typeface="배달의민족 주아" charset="-127"/>
              <a:ea typeface="배달의민족 주아" charset="-127"/>
            </a:endParaRPr>
          </a:p>
          <a:p>
            <a:r>
              <a:rPr kumimoji="0" lang="en-US" altLang="ko-KR" sz="2000" b="1">
                <a:latin typeface="배달의민족 주아" charset="-127"/>
                <a:ea typeface="배달의민족 주아" charset="-127"/>
              </a:rPr>
              <a:t>① </a:t>
            </a:r>
            <a:r>
              <a:rPr kumimoji="0" lang="ko-KR" altLang="en-US" sz="2000" b="1">
                <a:latin typeface="배달의민족 주아" charset="-127"/>
                <a:ea typeface="배달의민족 주아" charset="-127"/>
              </a:rPr>
              <a:t>지남력의 상실                          ② 점진적인 기억상실</a:t>
            </a:r>
          </a:p>
          <a:p>
            <a:r>
              <a:rPr kumimoji="0" lang="ko-KR" altLang="en-US" sz="2000" b="1">
                <a:latin typeface="배달의민족 주아" charset="-127"/>
                <a:ea typeface="배달의민족 주아" charset="-127"/>
              </a:rPr>
              <a:t> </a:t>
            </a:r>
          </a:p>
          <a:p>
            <a:r>
              <a:rPr kumimoji="0" lang="ko-KR" altLang="en-US" sz="2000" b="1">
                <a:latin typeface="배달의민족 주아" charset="-127"/>
                <a:ea typeface="배달의민족 주아" charset="-127"/>
              </a:rPr>
              <a:t>                                                    ④ 언어기술의 상실 </a:t>
            </a:r>
            <a:endParaRPr kumimoji="0" lang="en-US" altLang="ko-KR" sz="2000" b="1">
              <a:latin typeface="배달의민족 주아" charset="-127"/>
              <a:ea typeface="배달의민족 주아" charset="-127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1420">
            <a:off x="395288" y="115888"/>
            <a:ext cx="388778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484438" y="4508500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2000" b="1">
                <a:latin typeface="배달의민족 주아" charset="-127"/>
                <a:ea typeface="배달의민족 주아" charset="-127"/>
              </a:rPr>
              <a:t>③ 스스로의 삶을 포기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8497887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22"/>
          <p:cNvSpPr txBox="1">
            <a:spLocks noChangeArrowheads="1"/>
          </p:cNvSpPr>
          <p:nvPr/>
        </p:nvSpPr>
        <p:spPr bwMode="auto">
          <a:xfrm>
            <a:off x="2411413" y="3213100"/>
            <a:ext cx="55451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400">
                <a:latin typeface="배달의민족 주아" charset="-127"/>
                <a:ea typeface="배달의민족 주아" charset="-127"/>
              </a:rPr>
              <a:t>Q3. </a:t>
            </a:r>
            <a:r>
              <a:rPr kumimoji="0" lang="ko-KR" altLang="en-US" sz="2400">
                <a:latin typeface="배달의민족 주아" charset="-127"/>
                <a:ea typeface="배달의민족 주아" charset="-127"/>
              </a:rPr>
              <a:t>노인을 </a:t>
            </a:r>
            <a:r>
              <a:rPr kumimoji="0" lang="ko-KR" altLang="en-US" sz="2400">
                <a:solidFill>
                  <a:srgbClr val="FF3399"/>
                </a:solidFill>
                <a:latin typeface="배달의민족 주아" charset="-127"/>
                <a:ea typeface="배달의민족 주아" charset="-127"/>
              </a:rPr>
              <a:t>자살</a:t>
            </a:r>
            <a:r>
              <a:rPr kumimoji="0" lang="ko-KR" altLang="en-US" sz="2400">
                <a:latin typeface="배달의민족 주아" charset="-127"/>
                <a:ea typeface="배달의민족 주아" charset="-127"/>
              </a:rPr>
              <a:t>로 이끄는 요인이 </a:t>
            </a:r>
            <a:r>
              <a:rPr kumimoji="0" lang="ko-KR" altLang="en-US" sz="2400">
                <a:solidFill>
                  <a:srgbClr val="FF3399"/>
                </a:solidFill>
                <a:latin typeface="배달의민족 주아" charset="-127"/>
                <a:ea typeface="배달의민족 주아" charset="-127"/>
              </a:rPr>
              <a:t>아닌</a:t>
            </a:r>
            <a:r>
              <a:rPr kumimoji="0" lang="ko-KR" altLang="en-US" sz="2400">
                <a:latin typeface="배달의민족 주아" charset="-127"/>
                <a:ea typeface="배달의민족 주아" charset="-127"/>
              </a:rPr>
              <a:t> 것은</a:t>
            </a:r>
            <a:r>
              <a:rPr kumimoji="0" lang="en-US" altLang="ko-KR" sz="2400">
                <a:latin typeface="배달의민족 주아" charset="-127"/>
                <a:ea typeface="배달의민족 주아" charset="-127"/>
              </a:rPr>
              <a:t>?</a:t>
            </a:r>
          </a:p>
          <a:p>
            <a:endParaRPr kumimoji="0" lang="en-US" altLang="ko-KR" sz="2400">
              <a:latin typeface="배달의민족 주아" charset="-127"/>
              <a:ea typeface="배달의민족 주아" charset="-127"/>
            </a:endParaRPr>
          </a:p>
          <a:p>
            <a:r>
              <a:rPr kumimoji="0" lang="en-US" altLang="ko-KR" sz="2400">
                <a:latin typeface="배달의민족 주아" charset="-127"/>
                <a:ea typeface="배달의민족 주아" charset="-127"/>
              </a:rPr>
              <a:t>① </a:t>
            </a:r>
            <a:r>
              <a:rPr kumimoji="0" lang="ko-KR" altLang="en-US" sz="2400">
                <a:latin typeface="배달의민족 주아" charset="-127"/>
                <a:ea typeface="배달의민족 주아" charset="-127"/>
              </a:rPr>
              <a:t>노후상실 경험                ② 우울증 </a:t>
            </a:r>
          </a:p>
          <a:p>
            <a:endParaRPr kumimoji="0" lang="ko-KR" altLang="en-US" sz="2400"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 sz="2400">
                <a:latin typeface="배달의민족 주아" charset="-127"/>
                <a:ea typeface="배달의민족 주아" charset="-127"/>
              </a:rPr>
              <a:t>③ 무기력감</a:t>
            </a:r>
            <a:endParaRPr kumimoji="0" lang="en-US" altLang="ko-KR" sz="240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1420">
            <a:off x="395288" y="115888"/>
            <a:ext cx="388778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580063" y="4652963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2400">
                <a:latin typeface="배달의민족 주아" charset="-127"/>
                <a:ea typeface="배달의민족 주아" charset="-127"/>
              </a:rPr>
              <a:t>④ 사회적 연결망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468313" y="5876925"/>
            <a:ext cx="790575" cy="792163"/>
          </a:xfrm>
          <a:prstGeom prst="ellipse">
            <a:avLst/>
          </a:prstGeom>
          <a:solidFill>
            <a:schemeClr val="hlink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타원 30"/>
          <p:cNvSpPr>
            <a:spLocks noChangeArrowheads="1"/>
          </p:cNvSpPr>
          <p:nvPr/>
        </p:nvSpPr>
        <p:spPr bwMode="auto">
          <a:xfrm>
            <a:off x="468313" y="4868863"/>
            <a:ext cx="790575" cy="792162"/>
          </a:xfrm>
          <a:prstGeom prst="ellipse">
            <a:avLst/>
          </a:prstGeom>
          <a:solidFill>
            <a:srgbClr val="0000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타원 30"/>
          <p:cNvSpPr>
            <a:spLocks noChangeArrowheads="1"/>
          </p:cNvSpPr>
          <p:nvPr/>
        </p:nvSpPr>
        <p:spPr bwMode="auto">
          <a:xfrm>
            <a:off x="468313" y="2708275"/>
            <a:ext cx="790575" cy="792163"/>
          </a:xfrm>
          <a:prstGeom prst="ellipse">
            <a:avLst/>
          </a:prstGeom>
          <a:solidFill>
            <a:srgbClr val="00FF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633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ko-KR" altLang="en-US" sz="2400">
                <a:solidFill>
                  <a:srgbClr val="FFFFFF"/>
                </a:solidFill>
                <a:latin typeface="배달의민족 주아" charset="-127"/>
                <a:ea typeface="배달의민족 주아" charset="-127"/>
              </a:rPr>
              <a:t>노인과 정신보건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0" y="692150"/>
            <a:ext cx="3059113" cy="792163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633C42"/>
                </a:solidFill>
                <a:latin typeface="배달의민족 주아" pitchFamily="18" charset="-127"/>
                <a:ea typeface="배달의민족 주아" pitchFamily="18" charset="-127"/>
              </a:rPr>
              <a:t>Index</a:t>
            </a:r>
            <a:endParaRPr kumimoji="0" lang="ko-KR" altLang="en-US" sz="2800" dirty="0">
              <a:solidFill>
                <a:srgbClr val="633C42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059113" y="692150"/>
            <a:ext cx="3060700" cy="792163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22" name="직사각형 21"/>
          <p:cNvSpPr/>
          <p:nvPr/>
        </p:nvSpPr>
        <p:spPr>
          <a:xfrm>
            <a:off x="6084888" y="692150"/>
            <a:ext cx="3059112" cy="792163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cxnSp>
        <p:nvCxnSpPr>
          <p:cNvPr id="24" name="직선 연결선 23"/>
          <p:cNvCxnSpPr/>
          <p:nvPr/>
        </p:nvCxnSpPr>
        <p:spPr>
          <a:xfrm>
            <a:off x="0" y="1466850"/>
            <a:ext cx="3059113" cy="0"/>
          </a:xfrm>
          <a:prstGeom prst="line">
            <a:avLst/>
          </a:prstGeom>
          <a:ln w="28575">
            <a:solidFill>
              <a:srgbClr val="633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3059113" y="1466850"/>
            <a:ext cx="6084887" cy="0"/>
          </a:xfrm>
          <a:prstGeom prst="line">
            <a:avLst/>
          </a:prstGeom>
          <a:ln w="28575">
            <a:solidFill>
              <a:srgbClr val="DED3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타원 30"/>
          <p:cNvSpPr/>
          <p:nvPr/>
        </p:nvSpPr>
        <p:spPr>
          <a:xfrm>
            <a:off x="468313" y="1628775"/>
            <a:ext cx="790575" cy="7921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565400"/>
            <a:ext cx="9144000" cy="0"/>
          </a:xfrm>
          <a:prstGeom prst="line">
            <a:avLst/>
          </a:prstGeom>
          <a:ln w="28575">
            <a:solidFill>
              <a:srgbClr val="DED3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0" y="3644900"/>
            <a:ext cx="9144000" cy="0"/>
          </a:xfrm>
          <a:prstGeom prst="line">
            <a:avLst/>
          </a:prstGeom>
          <a:ln w="28575">
            <a:solidFill>
              <a:srgbClr val="DED3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 w="28575">
            <a:solidFill>
              <a:srgbClr val="DED3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 descr="http://png.clipart.me/graphics/previews/147/vector-black-people-icons-set_14740668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33C42">
                <a:tint val="45000"/>
                <a:satMod val="400000"/>
              </a:srgbClr>
            </a:duotone>
          </a:blip>
          <a:srcRect t="5756" r="78058" b="71219"/>
          <a:stretch>
            <a:fillRect/>
          </a:stretch>
        </p:blipFill>
        <p:spPr bwMode="auto">
          <a:xfrm>
            <a:off x="710311" y="890614"/>
            <a:ext cx="396044" cy="432048"/>
          </a:xfrm>
          <a:prstGeom prst="rect">
            <a:avLst/>
          </a:prstGeom>
          <a:noFill/>
        </p:spPr>
      </p:pic>
      <p:sp>
        <p:nvSpPr>
          <p:cNvPr id="38" name="타원형 설명선 37"/>
          <p:cNvSpPr/>
          <p:nvPr/>
        </p:nvSpPr>
        <p:spPr>
          <a:xfrm>
            <a:off x="4284663" y="908050"/>
            <a:ext cx="574675" cy="360363"/>
          </a:xfrm>
          <a:prstGeom prst="wedgeEllipseCallout">
            <a:avLst/>
          </a:prstGeom>
          <a:solidFill>
            <a:srgbClr val="DE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pSp>
        <p:nvGrpSpPr>
          <p:cNvPr id="14353" name="그룹 41"/>
          <p:cNvGrpSpPr>
            <a:grpSpLocks/>
          </p:cNvGrpSpPr>
          <p:nvPr/>
        </p:nvGrpSpPr>
        <p:grpSpPr bwMode="auto">
          <a:xfrm>
            <a:off x="7283450" y="981075"/>
            <a:ext cx="719138" cy="144463"/>
            <a:chOff x="7445763" y="980728"/>
            <a:chExt cx="720080" cy="144016"/>
          </a:xfrm>
        </p:grpSpPr>
        <p:sp>
          <p:nvSpPr>
            <p:cNvPr id="39" name="타원 38"/>
            <p:cNvSpPr/>
            <p:nvPr/>
          </p:nvSpPr>
          <p:spPr>
            <a:xfrm>
              <a:off x="7445763" y="980728"/>
              <a:ext cx="144652" cy="144016"/>
            </a:xfrm>
            <a:prstGeom prst="ellipse">
              <a:avLst/>
            </a:prstGeom>
            <a:solidFill>
              <a:srgbClr val="DED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40" name="타원 39"/>
            <p:cNvSpPr/>
            <p:nvPr/>
          </p:nvSpPr>
          <p:spPr>
            <a:xfrm>
              <a:off x="7733477" y="980728"/>
              <a:ext cx="144651" cy="144016"/>
            </a:xfrm>
            <a:prstGeom prst="ellipse">
              <a:avLst/>
            </a:prstGeom>
            <a:solidFill>
              <a:srgbClr val="DED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41" name="타원 40"/>
            <p:cNvSpPr/>
            <p:nvPr/>
          </p:nvSpPr>
          <p:spPr>
            <a:xfrm>
              <a:off x="8021191" y="980728"/>
              <a:ext cx="144652" cy="144016"/>
            </a:xfrm>
            <a:prstGeom prst="ellipse">
              <a:avLst/>
            </a:prstGeom>
            <a:solidFill>
              <a:srgbClr val="DED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</p:grpSp>
      <p:sp>
        <p:nvSpPr>
          <p:cNvPr id="14355" name="TextBox 42"/>
          <p:cNvSpPr txBox="1">
            <a:spLocks noChangeArrowheads="1"/>
          </p:cNvSpPr>
          <p:nvPr/>
        </p:nvSpPr>
        <p:spPr bwMode="auto">
          <a:xfrm>
            <a:off x="2555875" y="1844675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latin typeface="배달의민족 주아" charset="-127"/>
                <a:ea typeface="배달의민족 주아" charset="-127"/>
              </a:rPr>
              <a:t>정신보건 사회복지의 개념</a:t>
            </a:r>
          </a:p>
        </p:txBody>
      </p:sp>
      <p:sp>
        <p:nvSpPr>
          <p:cNvPr id="14356" name="TextBox 43"/>
          <p:cNvSpPr txBox="1">
            <a:spLocks noChangeArrowheads="1"/>
          </p:cNvSpPr>
          <p:nvPr/>
        </p:nvSpPr>
        <p:spPr bwMode="auto">
          <a:xfrm>
            <a:off x="2555875" y="2852738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latin typeface="배달의민족 주아" charset="-127"/>
                <a:ea typeface="배달의민족 주아" charset="-127"/>
              </a:rPr>
              <a:t>노년기 정신보건의 개념과 이해</a:t>
            </a:r>
          </a:p>
        </p:txBody>
      </p:sp>
      <p:sp>
        <p:nvSpPr>
          <p:cNvPr id="14357" name="TextBox 44"/>
          <p:cNvSpPr txBox="1">
            <a:spLocks noChangeArrowheads="1"/>
          </p:cNvSpPr>
          <p:nvPr/>
        </p:nvSpPr>
        <p:spPr bwMode="auto">
          <a:xfrm>
            <a:off x="2555875" y="3933825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latin typeface="배달의민족 주아" charset="-127"/>
                <a:ea typeface="배달의민족 주아" charset="-127"/>
              </a:rPr>
              <a:t>노년기 정신보건 문제의 현황</a:t>
            </a:r>
          </a:p>
        </p:txBody>
      </p:sp>
      <p:sp>
        <p:nvSpPr>
          <p:cNvPr id="14358" name="TextBox 45"/>
          <p:cNvSpPr txBox="1">
            <a:spLocks noChangeArrowheads="1"/>
          </p:cNvSpPr>
          <p:nvPr/>
        </p:nvSpPr>
        <p:spPr bwMode="auto">
          <a:xfrm>
            <a:off x="2555875" y="6021388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latin typeface="배달의민족 주아" charset="-127"/>
                <a:ea typeface="배달의민족 주아" charset="-127"/>
              </a:rPr>
              <a:t>노년기 정신보건문제에 대한 예방과 과제</a:t>
            </a:r>
          </a:p>
        </p:txBody>
      </p:sp>
      <p:sp>
        <p:nvSpPr>
          <p:cNvPr id="12" name="TextBox 50"/>
          <p:cNvSpPr txBox="1">
            <a:spLocks noChangeArrowheads="1"/>
          </p:cNvSpPr>
          <p:nvPr/>
        </p:nvSpPr>
        <p:spPr bwMode="auto">
          <a:xfrm>
            <a:off x="539750" y="2852738"/>
            <a:ext cx="86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3200">
                <a:solidFill>
                  <a:srgbClr val="633C42"/>
                </a:solidFill>
                <a:latin typeface="배달의민족 주아" charset="-127"/>
                <a:ea typeface="배달의민족 주아" charset="-127"/>
              </a:rPr>
              <a:t>02</a:t>
            </a:r>
            <a:endParaRPr kumimoji="0" lang="ko-KR" altLang="en-US" sz="3200">
              <a:solidFill>
                <a:srgbClr val="633C42"/>
              </a:solidFill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14359" name="TextBox 53"/>
          <p:cNvSpPr txBox="1">
            <a:spLocks noChangeArrowheads="1"/>
          </p:cNvSpPr>
          <p:nvPr/>
        </p:nvSpPr>
        <p:spPr bwMode="auto">
          <a:xfrm>
            <a:off x="468313" y="1773238"/>
            <a:ext cx="865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3200">
                <a:solidFill>
                  <a:srgbClr val="633C42"/>
                </a:solidFill>
                <a:latin typeface="배달의민족 주아" charset="-127"/>
                <a:ea typeface="배달의민족 주아" charset="-127"/>
              </a:rPr>
              <a:t> 01 </a:t>
            </a:r>
            <a:endParaRPr kumimoji="0" lang="ko-KR" altLang="en-US" sz="3200">
              <a:solidFill>
                <a:srgbClr val="633C42"/>
              </a:solidFill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468313" y="1628775"/>
            <a:ext cx="790575" cy="792163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4361" name="TextBox 61"/>
          <p:cNvSpPr txBox="1">
            <a:spLocks noChangeArrowheads="1"/>
          </p:cNvSpPr>
          <p:nvPr/>
        </p:nvSpPr>
        <p:spPr bwMode="auto">
          <a:xfrm>
            <a:off x="539750" y="5013325"/>
            <a:ext cx="865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3200">
                <a:solidFill>
                  <a:srgbClr val="633C42"/>
                </a:solidFill>
                <a:latin typeface="배달의민족 주아" charset="-127"/>
                <a:ea typeface="배달의민족 주아" charset="-127"/>
              </a:rPr>
              <a:t>04</a:t>
            </a:r>
            <a:endParaRPr kumimoji="0" lang="ko-KR" altLang="en-US" sz="3200">
              <a:solidFill>
                <a:srgbClr val="633C42"/>
              </a:solidFill>
              <a:latin typeface="배달의민족 주아" charset="-127"/>
              <a:ea typeface="배달의민족 주아" charset="-127"/>
            </a:endParaRPr>
          </a:p>
        </p:txBody>
      </p:sp>
      <p:cxnSp>
        <p:nvCxnSpPr>
          <p:cNvPr id="6" name="직선 연결선 35"/>
          <p:cNvCxnSpPr/>
          <p:nvPr/>
        </p:nvCxnSpPr>
        <p:spPr>
          <a:xfrm>
            <a:off x="0" y="5734050"/>
            <a:ext cx="9144000" cy="0"/>
          </a:xfrm>
          <a:prstGeom prst="line">
            <a:avLst/>
          </a:prstGeom>
          <a:ln w="28575">
            <a:solidFill>
              <a:srgbClr val="DED3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3" name="TextBox 56"/>
          <p:cNvSpPr txBox="1">
            <a:spLocks noChangeArrowheads="1"/>
          </p:cNvSpPr>
          <p:nvPr/>
        </p:nvSpPr>
        <p:spPr bwMode="auto">
          <a:xfrm>
            <a:off x="539750" y="6021388"/>
            <a:ext cx="865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3200">
                <a:solidFill>
                  <a:srgbClr val="633C42"/>
                </a:solidFill>
                <a:latin typeface="배달의민족 주아" charset="-127"/>
                <a:ea typeface="배달의민족 주아" charset="-127"/>
              </a:rPr>
              <a:t>05</a:t>
            </a:r>
            <a:endParaRPr kumimoji="0" lang="ko-KR" altLang="en-US" sz="3200">
              <a:solidFill>
                <a:srgbClr val="633C42"/>
              </a:solidFill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14381" name="TextBox 45"/>
          <p:cNvSpPr txBox="1">
            <a:spLocks noChangeArrowheads="1"/>
          </p:cNvSpPr>
          <p:nvPr/>
        </p:nvSpPr>
        <p:spPr bwMode="auto">
          <a:xfrm>
            <a:off x="2555875" y="5084763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latin typeface="배달의민족 주아" charset="-127"/>
                <a:ea typeface="배달의민족 주아" charset="-127"/>
              </a:rPr>
              <a:t>노년기 정신보건문제의 이론적 이해</a:t>
            </a:r>
          </a:p>
        </p:txBody>
      </p:sp>
      <p:sp>
        <p:nvSpPr>
          <p:cNvPr id="7" name="타원 30"/>
          <p:cNvSpPr>
            <a:spLocks noChangeArrowheads="1"/>
          </p:cNvSpPr>
          <p:nvPr/>
        </p:nvSpPr>
        <p:spPr bwMode="auto">
          <a:xfrm>
            <a:off x="468313" y="3789363"/>
            <a:ext cx="790575" cy="792162"/>
          </a:xfrm>
          <a:prstGeom prst="ellipse">
            <a:avLst/>
          </a:prstGeom>
          <a:solidFill>
            <a:srgbClr val="FF00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타원 55"/>
          <p:cNvSpPr/>
          <p:nvPr/>
        </p:nvSpPr>
        <p:spPr>
          <a:xfrm>
            <a:off x="468313" y="2708275"/>
            <a:ext cx="790575" cy="792163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4367" name="TextBox 56"/>
          <p:cNvSpPr txBox="1">
            <a:spLocks noChangeArrowheads="1"/>
          </p:cNvSpPr>
          <p:nvPr/>
        </p:nvSpPr>
        <p:spPr bwMode="auto">
          <a:xfrm>
            <a:off x="539750" y="3933825"/>
            <a:ext cx="865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3200">
                <a:solidFill>
                  <a:srgbClr val="633C42"/>
                </a:solidFill>
                <a:latin typeface="배달의민족 주아" charset="-127"/>
                <a:ea typeface="배달의민족 주아" charset="-127"/>
              </a:rPr>
              <a:t>03</a:t>
            </a:r>
            <a:endParaRPr kumimoji="0" lang="ko-KR" altLang="en-US" sz="3200">
              <a:solidFill>
                <a:srgbClr val="633C42"/>
              </a:solidFill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9" name="타원 55"/>
          <p:cNvSpPr/>
          <p:nvPr/>
        </p:nvSpPr>
        <p:spPr>
          <a:xfrm>
            <a:off x="468313" y="3789363"/>
            <a:ext cx="790575" cy="792162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0" name="타원 55"/>
          <p:cNvSpPr/>
          <p:nvPr/>
        </p:nvSpPr>
        <p:spPr>
          <a:xfrm>
            <a:off x="468313" y="4868863"/>
            <a:ext cx="790575" cy="792162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타원 55"/>
          <p:cNvSpPr/>
          <p:nvPr/>
        </p:nvSpPr>
        <p:spPr>
          <a:xfrm>
            <a:off x="468313" y="5876925"/>
            <a:ext cx="790575" cy="792163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58" grpId="0"/>
      <p:bldP spid="143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형 설명선 5"/>
          <p:cNvSpPr>
            <a:spLocks noChangeArrowheads="1"/>
          </p:cNvSpPr>
          <p:nvPr/>
        </p:nvSpPr>
        <p:spPr bwMode="auto">
          <a:xfrm>
            <a:off x="2555875" y="0"/>
            <a:ext cx="3816350" cy="2447925"/>
          </a:xfrm>
          <a:prstGeom prst="wedgeEllipseCallout">
            <a:avLst>
              <a:gd name="adj1" fmla="val -34116"/>
              <a:gd name="adj2" fmla="val 65829"/>
            </a:avLst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24923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633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ko-KR" altLang="en-US" sz="2400">
                <a:solidFill>
                  <a:srgbClr val="FFFFFF"/>
                </a:solidFill>
                <a:latin typeface="배달의민족 주아" charset="-127"/>
                <a:ea typeface="배달의민족 주아" charset="-127"/>
              </a:rPr>
              <a:t>노인과 정신보건 </a:t>
            </a: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827088" y="836613"/>
            <a:ext cx="1368425" cy="1225550"/>
          </a:xfrm>
          <a:prstGeom prst="ellipse">
            <a:avLst/>
          </a:prstGeom>
          <a:solidFill>
            <a:srgbClr val="FF99CC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539750" y="692150"/>
            <a:ext cx="1368425" cy="1223963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32774" name="TextBox 53"/>
          <p:cNvSpPr txBox="1">
            <a:spLocks noChangeArrowheads="1"/>
          </p:cNvSpPr>
          <p:nvPr/>
        </p:nvSpPr>
        <p:spPr bwMode="auto">
          <a:xfrm>
            <a:off x="971550" y="1196975"/>
            <a:ext cx="865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3200">
                <a:solidFill>
                  <a:srgbClr val="633C42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kumimoji="0" lang="en-US" altLang="ko-KR" sz="32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03 </a:t>
            </a:r>
            <a:endParaRPr kumimoji="0" lang="ko-KR" altLang="en-US" sz="3200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40978" name="TextBox 44"/>
          <p:cNvSpPr txBox="1">
            <a:spLocks noChangeArrowheads="1"/>
          </p:cNvSpPr>
          <p:nvPr/>
        </p:nvSpPr>
        <p:spPr bwMode="auto">
          <a:xfrm>
            <a:off x="2268538" y="1196975"/>
            <a:ext cx="6624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36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 노년기 정신보건 문제의 현황과 전망</a:t>
            </a:r>
          </a:p>
        </p:txBody>
      </p:sp>
      <p:sp>
        <p:nvSpPr>
          <p:cNvPr id="32776" name="Rectangle 19"/>
          <p:cNvSpPr>
            <a:spLocks noChangeArrowheads="1"/>
          </p:cNvSpPr>
          <p:nvPr/>
        </p:nvSpPr>
        <p:spPr bwMode="auto">
          <a:xfrm>
            <a:off x="3779838" y="3357563"/>
            <a:ext cx="4392612" cy="3344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ko-KR" altLang="en-US" sz="1800">
              <a:solidFill>
                <a:srgbClr val="FF33CC"/>
              </a:solidFill>
            </a:endParaRPr>
          </a:p>
          <a:p>
            <a:pPr>
              <a:spcBef>
                <a:spcPct val="50000"/>
              </a:spcBef>
            </a:pPr>
            <a:r>
              <a:rPr kumimoji="0" lang="en-US" altLang="ko-KR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1) </a:t>
            </a:r>
            <a:r>
              <a:rPr kumimoji="0" lang="ko-KR" altLang="en-US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노인 문제음주의 현황과 전망</a:t>
            </a:r>
          </a:p>
          <a:p>
            <a:pPr>
              <a:spcBef>
                <a:spcPct val="50000"/>
              </a:spcBef>
            </a:pPr>
            <a:endParaRPr kumimoji="0" lang="ko-KR" altLang="en-US" sz="28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pPr>
              <a:spcBef>
                <a:spcPct val="50000"/>
              </a:spcBef>
            </a:pPr>
            <a:r>
              <a:rPr kumimoji="0" lang="en-US" altLang="ko-KR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2)  </a:t>
            </a:r>
            <a:r>
              <a:rPr kumimoji="0" lang="ko-KR" altLang="en-US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자    살</a:t>
            </a:r>
          </a:p>
          <a:p>
            <a:pPr>
              <a:spcBef>
                <a:spcPct val="50000"/>
              </a:spcBef>
            </a:pPr>
            <a:endParaRPr kumimoji="0" lang="ko-KR" altLang="en-US" sz="28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pPr>
              <a:spcBef>
                <a:spcPct val="50000"/>
              </a:spcBef>
            </a:pPr>
            <a:endParaRPr kumimoji="0" lang="ko-KR" altLang="en-US" sz="1800">
              <a:solidFill>
                <a:srgbClr val="FF33CC"/>
              </a:solidFill>
            </a:endParaRPr>
          </a:p>
        </p:txBody>
      </p:sp>
      <p:pic>
        <p:nvPicPr>
          <p:cNvPr id="32777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429000"/>
            <a:ext cx="184467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3795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33796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800" u="sng">
                <a:solidFill>
                  <a:schemeClr val="tx1"/>
                </a:solidFill>
                <a:hlinkClick r:id="rId2"/>
              </a:rPr>
              <a:t>http://www.ytn.co.kr/_ln/0105_201508031044598518</a:t>
            </a:r>
            <a:r>
              <a:rPr kumimoji="0" lang="en-US" altLang="ko-KR" sz="1800">
                <a:solidFill>
                  <a:schemeClr val="tx1"/>
                </a:solidFill>
                <a:latin typeface="Arial"/>
              </a:rPr>
              <a:t> </a:t>
            </a:r>
            <a:r>
              <a:rPr kumimoji="0" lang="en-US" altLang="ko-KR" sz="1800">
                <a:solidFill>
                  <a:schemeClr val="tx1"/>
                </a:solidFill>
              </a:rPr>
              <a:t> </a:t>
            </a:r>
            <a:endParaRPr kumimoji="0" lang="ko-KR" altLang="en-US" sz="1800">
              <a:solidFill>
                <a:schemeClr val="tx1"/>
              </a:solidFill>
            </a:endParaRPr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92275" y="1341438"/>
            <a:ext cx="2087563" cy="574675"/>
          </a:xfrm>
          <a:prstGeom prst="wedgeRoundRectCallout">
            <a:avLst>
              <a:gd name="adj1" fmla="val -58366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802" name="TextBox 22"/>
          <p:cNvSpPr txBox="1">
            <a:spLocks noChangeArrowheads="1"/>
          </p:cNvSpPr>
          <p:nvPr/>
        </p:nvSpPr>
        <p:spPr bwMode="auto">
          <a:xfrm>
            <a:off x="1835150" y="14843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문제음주가 뭔가요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763713" y="2060575"/>
            <a:ext cx="7058025" cy="2663825"/>
          </a:xfrm>
          <a:prstGeom prst="wedgeRoundRectCallout">
            <a:avLst>
              <a:gd name="adj1" fmla="val 47884"/>
              <a:gd name="adj2" fmla="val -81528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804" name="TextBox 22"/>
          <p:cNvSpPr txBox="1">
            <a:spLocks noChangeArrowheads="1"/>
          </p:cNvSpPr>
          <p:nvPr/>
        </p:nvSpPr>
        <p:spPr bwMode="auto">
          <a:xfrm>
            <a:off x="2268538" y="2060575"/>
            <a:ext cx="56880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ko-KR" altLang="en-US">
              <a:latin typeface="배달의민족 주아" charset="-127"/>
              <a:ea typeface="배달의민족 주아" charset="-127"/>
            </a:endParaRPr>
          </a:p>
          <a:p>
            <a:endParaRPr kumimoji="0" lang="ko-KR" altLang="en-US">
              <a:latin typeface="배달의민족 주아" charset="-127"/>
              <a:ea typeface="배달의민족 주아" charset="-127"/>
            </a:endParaRPr>
          </a:p>
          <a:p>
            <a:endParaRPr kumimoji="0" lang="ko-KR" altLang="en-US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33805" name="TextBox 22"/>
          <p:cNvSpPr txBox="1">
            <a:spLocks noChangeArrowheads="1"/>
          </p:cNvSpPr>
          <p:nvPr/>
        </p:nvSpPr>
        <p:spPr bwMode="auto">
          <a:xfrm>
            <a:off x="1979613" y="2133600"/>
            <a:ext cx="67675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ko-KR" altLang="en-US" sz="1800" dirty="0"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 sz="1800" dirty="0">
                <a:latin typeface="배달의민족 주아" charset="-127"/>
                <a:ea typeface="배달의민족 주아" charset="-127"/>
              </a:rPr>
              <a:t>문제 음주란</a:t>
            </a:r>
            <a:r>
              <a:rPr kumimoji="0" lang="en-US" altLang="ko-KR" sz="1800" dirty="0">
                <a:latin typeface="배달의민족 주아" charset="-127"/>
                <a:ea typeface="배달의민족 주아" charset="-127"/>
              </a:rPr>
              <a:t>?</a:t>
            </a:r>
          </a:p>
          <a:p>
            <a:r>
              <a:rPr kumimoji="0" lang="ko-KR" altLang="en-US" sz="1800" dirty="0">
                <a:latin typeface="배달의민족 주아" charset="-127"/>
                <a:ea typeface="배달의민족 주아" charset="-127"/>
              </a:rPr>
              <a:t>일반적으로 여러 가지 다양한 문제를 일으킬 수 있는 음주 양태를 총칭하는 의미</a:t>
            </a:r>
          </a:p>
          <a:p>
            <a:r>
              <a:rPr kumimoji="0" lang="ko-KR" altLang="en-US" sz="1800" b="1" dirty="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과음</a:t>
            </a:r>
            <a:r>
              <a:rPr kumimoji="0" lang="en-US" altLang="ko-KR" sz="1800" b="1" dirty="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, </a:t>
            </a:r>
            <a:r>
              <a:rPr kumimoji="0" lang="ko-KR" altLang="en-US" sz="1800" b="1" dirty="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알코올 남용</a:t>
            </a:r>
            <a:r>
              <a:rPr kumimoji="0" lang="en-US" altLang="ko-KR" sz="1800" b="1" dirty="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, </a:t>
            </a:r>
            <a:r>
              <a:rPr kumimoji="0" lang="ko-KR" altLang="en-US" sz="1800" b="1" dirty="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알코올 의존</a:t>
            </a:r>
            <a:r>
              <a:rPr kumimoji="0" lang="ko-KR" altLang="en-US" sz="1800" dirty="0">
                <a:latin typeface="배달의민족 주아" charset="-127"/>
                <a:ea typeface="배달의민족 주아" charset="-127"/>
              </a:rPr>
              <a:t> 등을 포괄하는 개념</a:t>
            </a:r>
          </a:p>
          <a:p>
            <a:r>
              <a:rPr kumimoji="0" lang="ko-KR" altLang="en-US" sz="1800" dirty="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과음 </a:t>
            </a:r>
            <a:r>
              <a:rPr kumimoji="0" lang="en-US" altLang="ko-KR" sz="1800" dirty="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: </a:t>
            </a:r>
            <a:r>
              <a:rPr kumimoji="0" lang="ko-KR" altLang="en-US" sz="1800" dirty="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자신의 주량에 비하여 너무 많은 양을 마시는 것</a:t>
            </a:r>
          </a:p>
          <a:p>
            <a:r>
              <a:rPr kumimoji="0" lang="ko-KR" altLang="en-US" sz="1800" dirty="0">
                <a:solidFill>
                  <a:srgbClr val="633C42"/>
                </a:solidFill>
                <a:latin typeface="배달의민족 주아" charset="-127"/>
                <a:ea typeface="배달의민족 주아" charset="-127"/>
              </a:rPr>
              <a:t>알코올 남용 </a:t>
            </a:r>
            <a:r>
              <a:rPr kumimoji="0" lang="en-US" altLang="ko-KR" sz="1800" dirty="0">
                <a:solidFill>
                  <a:srgbClr val="633C42"/>
                </a:solidFill>
                <a:latin typeface="배달의민족 주아" charset="-127"/>
                <a:ea typeface="배달의민족 주아" charset="-127"/>
              </a:rPr>
              <a:t>: </a:t>
            </a:r>
            <a:r>
              <a:rPr kumimoji="0" lang="ko-KR" altLang="en-US" sz="1800" dirty="0">
                <a:solidFill>
                  <a:srgbClr val="633C42"/>
                </a:solidFill>
                <a:latin typeface="배달의민족 주아" charset="-127"/>
                <a:ea typeface="배달의민족 주아" charset="-127"/>
              </a:rPr>
              <a:t>위험 음주와 위해 음주에 해당</a:t>
            </a:r>
          </a:p>
          <a:p>
            <a:r>
              <a:rPr kumimoji="0" lang="ko-KR" altLang="en-US" sz="1800" dirty="0">
                <a:solidFill>
                  <a:srgbClr val="008080"/>
                </a:solidFill>
                <a:latin typeface="배달의민족 주아" charset="-127"/>
                <a:ea typeface="배달의민족 주아" charset="-127"/>
              </a:rPr>
              <a:t>알코올 의존 </a:t>
            </a:r>
            <a:r>
              <a:rPr kumimoji="0" lang="en-US" altLang="ko-KR" sz="1800" dirty="0">
                <a:solidFill>
                  <a:srgbClr val="008080"/>
                </a:solidFill>
                <a:latin typeface="배달의민족 주아" charset="-127"/>
                <a:ea typeface="배달의민족 주아" charset="-127"/>
              </a:rPr>
              <a:t>: </a:t>
            </a:r>
            <a:r>
              <a:rPr kumimoji="0" lang="ko-KR" altLang="en-US" sz="1800" dirty="0">
                <a:solidFill>
                  <a:srgbClr val="008080"/>
                </a:solidFill>
                <a:latin typeface="배달의민족 주아" charset="-127"/>
                <a:ea typeface="배달의민족 주아" charset="-127"/>
              </a:rPr>
              <a:t>금단 현상과 음주 통제의 손상을 나타내며</a:t>
            </a:r>
            <a:r>
              <a:rPr kumimoji="0" lang="en-US" altLang="ko-KR" sz="1800" dirty="0">
                <a:solidFill>
                  <a:srgbClr val="008080"/>
                </a:solidFill>
                <a:latin typeface="배달의민족 주아" charset="-127"/>
                <a:ea typeface="배달의민족 주아" charset="-127"/>
              </a:rPr>
              <a:t>, </a:t>
            </a:r>
            <a:r>
              <a:rPr kumimoji="0" lang="ko-KR" altLang="en-US" sz="1800" dirty="0">
                <a:solidFill>
                  <a:srgbClr val="008080"/>
                </a:solidFill>
                <a:latin typeface="배달의민족 주아" charset="-127"/>
                <a:ea typeface="배달의민족 주아" charset="-127"/>
              </a:rPr>
              <a:t>건강상의 위해가 있음</a:t>
            </a:r>
          </a:p>
          <a:p>
            <a:r>
              <a:rPr kumimoji="0" lang="ko-KR" altLang="en-US" sz="1800" dirty="0">
                <a:solidFill>
                  <a:srgbClr val="008080"/>
                </a:solidFill>
                <a:latin typeface="배달의민족 주아" charset="-127"/>
                <a:ea typeface="배달의민족 주아" charset="-127"/>
              </a:rPr>
              <a:t>                    에도 계속적으로 음주를 하는 경우</a:t>
            </a:r>
          </a:p>
          <a:p>
            <a:endParaRPr kumimoji="0" lang="ko-KR" altLang="en-US" sz="1800" dirty="0">
              <a:solidFill>
                <a:srgbClr val="008080"/>
              </a:solidFill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4" name="모서리가 둥근 사각형 설명선 23"/>
          <p:cNvSpPr>
            <a:spLocks noChangeArrowheads="1"/>
          </p:cNvSpPr>
          <p:nvPr/>
        </p:nvSpPr>
        <p:spPr bwMode="auto">
          <a:xfrm>
            <a:off x="1908175" y="5157788"/>
            <a:ext cx="863600" cy="863600"/>
          </a:xfrm>
          <a:prstGeom prst="wedgeRoundRectCallout">
            <a:avLst>
              <a:gd name="adj1" fmla="val -93199"/>
              <a:gd name="adj2" fmla="val -33273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250825" y="1125538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타원 30"/>
          <p:cNvSpPr>
            <a:spLocks noChangeArrowheads="1"/>
          </p:cNvSpPr>
          <p:nvPr/>
        </p:nvSpPr>
        <p:spPr bwMode="auto">
          <a:xfrm>
            <a:off x="323850" y="4797425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381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268413"/>
            <a:ext cx="6048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941888"/>
            <a:ext cx="6048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7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530066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802" grpId="0"/>
      <p:bldP spid="33805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4823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19250" y="1125538"/>
            <a:ext cx="2736850" cy="360362"/>
          </a:xfrm>
          <a:prstGeom prst="wedgeRoundRectCallout">
            <a:avLst>
              <a:gd name="adj1" fmla="val -56380"/>
              <a:gd name="adj2" fmla="val -8593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1187450" y="1125538"/>
            <a:ext cx="3529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        </a:t>
            </a:r>
            <a:r>
              <a:rPr kumimoji="0" lang="ko-KR" altLang="en-US">
                <a:latin typeface="배달의민족 주아" charset="-127"/>
                <a:ea typeface="배달의민족 주아" charset="-127"/>
              </a:rPr>
              <a:t>우리나라 노인층의 음주실태는</a:t>
            </a:r>
            <a:r>
              <a:rPr kumimoji="0" lang="en-US" altLang="ko-KR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692275" y="1628775"/>
            <a:ext cx="7056438" cy="4537075"/>
          </a:xfrm>
          <a:prstGeom prst="wedgeRoundRectCallout">
            <a:avLst>
              <a:gd name="adj1" fmla="val 50542"/>
              <a:gd name="adj2" fmla="val -54477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35225" name="Group 409"/>
          <p:cNvGraphicFramePr>
            <a:graphicFrameLocks noGrp="1"/>
          </p:cNvGraphicFramePr>
          <p:nvPr/>
        </p:nvGraphicFramePr>
        <p:xfrm>
          <a:off x="2843213" y="1989138"/>
          <a:ext cx="4392612" cy="3855085"/>
        </p:xfrm>
        <a:graphic>
          <a:graphicData uri="http://schemas.openxmlformats.org/drawingml/2006/table">
            <a:tbl>
              <a:tblPr/>
              <a:tblGrid>
                <a:gridCol w="792162"/>
                <a:gridCol w="647700"/>
                <a:gridCol w="863600"/>
                <a:gridCol w="865188"/>
                <a:gridCol w="1223962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특성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비 음주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적정 음주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과 음주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계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명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전체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72.4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100.0(10,279)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지역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동부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72.2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100.0(7,870)</a:t>
                      </a: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읍 ∙ 면부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73.0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9.8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17.2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100.0(2,409)</a:t>
                      </a: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남자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52.0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33.4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100.0(4,291)</a:t>
                      </a: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여자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86.9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100.0(5,989)</a:t>
                      </a: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연령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65~69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63.7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21.8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100.0(3,303)</a:t>
                      </a: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70~74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71.2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100.0(2,809)</a:t>
                      </a: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75~79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76.6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9.1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100.0(2,120)</a:t>
                      </a: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80~84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81.5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100.0(1,284)</a:t>
                      </a: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85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세 이상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86.9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100.0(764)</a:t>
                      </a: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배달의민족 주아" charset="-127"/>
                        <a:ea typeface="배달의민족 주아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250825" y="1052513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4921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6048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28" name="TextBox 22"/>
          <p:cNvSpPr txBox="1">
            <a:spLocks noChangeArrowheads="1"/>
          </p:cNvSpPr>
          <p:nvPr/>
        </p:nvSpPr>
        <p:spPr bwMode="auto">
          <a:xfrm>
            <a:off x="2771775" y="1700213"/>
            <a:ext cx="46085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200">
                <a:latin typeface="배달의민족 주아" charset="-127"/>
                <a:ea typeface="배달의민족 주아" charset="-127"/>
              </a:rPr>
              <a:t>노인</a:t>
            </a:r>
            <a:r>
              <a:rPr kumimoji="0" lang="en-US" altLang="ko-KR" sz="1200">
                <a:latin typeface="배달의민족 주아" charset="-127"/>
                <a:ea typeface="배달의민족 주아" charset="-127"/>
              </a:rPr>
              <a:t>(65</a:t>
            </a:r>
            <a:r>
              <a:rPr kumimoji="0" lang="ko-KR" altLang="en-US" sz="1200">
                <a:latin typeface="배달의민족 주아" charset="-127"/>
                <a:ea typeface="배달의민족 주아" charset="-127"/>
              </a:rPr>
              <a:t>세 이상</a:t>
            </a:r>
            <a:r>
              <a:rPr kumimoji="0" lang="en-US" altLang="ko-KR" sz="1200">
                <a:latin typeface="배달의민족 주아" charset="-127"/>
                <a:ea typeface="배달의민족 주아" charset="-127"/>
              </a:rPr>
              <a:t>)</a:t>
            </a:r>
            <a:r>
              <a:rPr kumimoji="0" lang="ko-KR" altLang="en-US" sz="1200">
                <a:latin typeface="배달의민족 주아" charset="-127"/>
                <a:ea typeface="배달의민족 주아" charset="-127"/>
              </a:rPr>
              <a:t>의 일반 특성별 음주 정도                                   </a:t>
            </a:r>
            <a:r>
              <a:rPr kumimoji="0" lang="en-US" altLang="ko-KR" sz="1200">
                <a:latin typeface="배달의민족 주아" charset="-127"/>
                <a:ea typeface="배달의민족 주아" charset="-127"/>
              </a:rPr>
              <a:t>(</a:t>
            </a:r>
            <a:r>
              <a:rPr kumimoji="0" lang="ko-KR" altLang="en-US" sz="1200">
                <a:latin typeface="배달의민족 주아" charset="-127"/>
                <a:ea typeface="배달의민족 주아" charset="-127"/>
              </a:rPr>
              <a:t>단위 </a:t>
            </a:r>
            <a:r>
              <a:rPr kumimoji="0" lang="en-US" altLang="ko-KR" sz="1200">
                <a:latin typeface="배달의민족 주아" charset="-127"/>
                <a:ea typeface="배달의민족 주아" charset="-127"/>
              </a:rPr>
              <a:t>: %)</a:t>
            </a:r>
          </a:p>
        </p:txBody>
      </p:sp>
      <p:sp>
        <p:nvSpPr>
          <p:cNvPr id="35229" name="TextBox 22"/>
          <p:cNvSpPr txBox="1">
            <a:spLocks noChangeArrowheads="1"/>
          </p:cNvSpPr>
          <p:nvPr/>
        </p:nvSpPr>
        <p:spPr bwMode="auto">
          <a:xfrm>
            <a:off x="2843213" y="5876925"/>
            <a:ext cx="4392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200">
                <a:latin typeface="배달의민족 주아" charset="-127"/>
                <a:ea typeface="배달의민족 주아" charset="-127"/>
              </a:rPr>
              <a:t>자료 </a:t>
            </a:r>
            <a:r>
              <a:rPr kumimoji="0" lang="en-US" altLang="ko-KR" sz="1200">
                <a:latin typeface="배달의민족 주아" charset="-127"/>
                <a:ea typeface="배달의민족 주아" charset="-127"/>
              </a:rPr>
              <a:t>: </a:t>
            </a:r>
            <a:r>
              <a:rPr kumimoji="0" lang="ko-KR" altLang="en-US" sz="1200">
                <a:latin typeface="배달의민족 주아" charset="-127"/>
                <a:ea typeface="배달의민족 주아" charset="-127"/>
              </a:rPr>
              <a:t>한국보건사회연구원</a:t>
            </a:r>
            <a:r>
              <a:rPr kumimoji="0" lang="en-US" altLang="ko-KR" sz="1200">
                <a:latin typeface="배달의민족 주아" charset="-127"/>
                <a:ea typeface="배달의민족 주아" charset="-127"/>
              </a:rPr>
              <a:t>(2014). 2014</a:t>
            </a:r>
            <a:r>
              <a:rPr kumimoji="0" lang="ko-KR" altLang="en-US" sz="1200">
                <a:latin typeface="배달의민족 주아" charset="-127"/>
                <a:ea typeface="배달의민족 주아" charset="-127"/>
              </a:rPr>
              <a:t>년도 노인실태조사</a:t>
            </a:r>
            <a:r>
              <a:rPr kumimoji="0" lang="en-US" altLang="ko-KR" sz="1200">
                <a:latin typeface="배달의민족 주아" charset="-127"/>
                <a:ea typeface="배달의민족 주아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5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831" grpId="0"/>
      <p:bldP spid="352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5843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35844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92275" y="1341438"/>
            <a:ext cx="3816350" cy="503237"/>
          </a:xfrm>
          <a:prstGeom prst="wedgeRoundRectCallout">
            <a:avLst>
              <a:gd name="adj1" fmla="val -54574"/>
              <a:gd name="adj2" fmla="val -20347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611188" y="2133600"/>
            <a:ext cx="8208962" cy="3743325"/>
          </a:xfrm>
          <a:prstGeom prst="wedgeRoundRectCallout">
            <a:avLst>
              <a:gd name="adj1" fmla="val 45185"/>
              <a:gd name="adj2" fmla="val -59625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852" name="TextBox 22"/>
          <p:cNvSpPr txBox="1">
            <a:spLocks noChangeArrowheads="1"/>
          </p:cNvSpPr>
          <p:nvPr/>
        </p:nvSpPr>
        <p:spPr bwMode="auto">
          <a:xfrm>
            <a:off x="1692275" y="1412875"/>
            <a:ext cx="388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우리나라 노인층 자살률은 어떻게 되나요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graphicFrame>
        <p:nvGraphicFramePr>
          <p:cNvPr id="36207" name="Group 367"/>
          <p:cNvGraphicFramePr>
            <a:graphicFrameLocks noGrp="1"/>
          </p:cNvGraphicFramePr>
          <p:nvPr/>
        </p:nvGraphicFramePr>
        <p:xfrm>
          <a:off x="755650" y="2781300"/>
          <a:ext cx="7848600" cy="2523744"/>
        </p:xfrm>
        <a:graphic>
          <a:graphicData uri="http://schemas.openxmlformats.org/drawingml/2006/table">
            <a:tbl>
              <a:tblPr/>
              <a:tblGrid>
                <a:gridCol w="865188"/>
                <a:gridCol w="574675"/>
                <a:gridCol w="576262"/>
                <a:gridCol w="647700"/>
                <a:gridCol w="720725"/>
                <a:gridCol w="647700"/>
                <a:gridCol w="647700"/>
                <a:gridCol w="647700"/>
                <a:gridCol w="576263"/>
                <a:gridCol w="647700"/>
                <a:gridCol w="649287"/>
                <a:gridCol w="64770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연령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60~64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25.5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28.9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34.9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42.0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46.0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47.6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41.0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41.4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40.2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47.0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46.3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65~69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25.9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32.4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36.0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56.7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58.2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62.5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53.5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54.5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54.5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57.0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60.0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70~74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34.4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39.2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52.5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58.8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74.7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74.5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68.0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70.9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66.8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71.0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76.1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75~79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45.5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51.3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71.9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92.7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92.6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88.8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83.4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90.9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80.3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91.6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94.7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80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세 이상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51.0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62.2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96.2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114.2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125.3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126.7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112.7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117.3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112.9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127.7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배달의민족 주아" charset="-127"/>
                          <a:ea typeface="배달의민족 주아" charset="-127"/>
                        </a:rPr>
                        <a:t>123.3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250825" y="1125538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594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6048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53" name="Text Box 113"/>
          <p:cNvSpPr txBox="1">
            <a:spLocks noChangeArrowheads="1"/>
          </p:cNvSpPr>
          <p:nvPr/>
        </p:nvSpPr>
        <p:spPr bwMode="auto">
          <a:xfrm>
            <a:off x="755650" y="2492375"/>
            <a:ext cx="7920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>
                <a:latin typeface="배달의민족 주아" charset="-127"/>
                <a:ea typeface="배달의민족 주아" charset="-127"/>
              </a:rPr>
              <a:t>연령별 노인자살률 변화                                                                                                                                </a:t>
            </a:r>
            <a:r>
              <a:rPr lang="en-US" altLang="ko-KR" sz="1200">
                <a:latin typeface="배달의민족 주아" charset="-127"/>
                <a:ea typeface="배달의민족 주아" charset="-127"/>
              </a:rPr>
              <a:t>(</a:t>
            </a:r>
            <a:r>
              <a:rPr lang="ko-KR" altLang="en-US" sz="1200">
                <a:latin typeface="배달의민족 주아" charset="-127"/>
                <a:ea typeface="배달의민족 주아" charset="-127"/>
              </a:rPr>
              <a:t>단위 </a:t>
            </a:r>
            <a:r>
              <a:rPr lang="en-US" altLang="ko-KR" sz="1200">
                <a:latin typeface="배달의민족 주아" charset="-127"/>
                <a:ea typeface="배달의민족 주아" charset="-127"/>
              </a:rPr>
              <a:t>: </a:t>
            </a:r>
            <a:r>
              <a:rPr lang="ko-KR" altLang="en-US" sz="1200">
                <a:latin typeface="배달의민족 주아" charset="-127"/>
                <a:ea typeface="배달의민족 주아" charset="-127"/>
              </a:rPr>
              <a:t>인구 </a:t>
            </a:r>
            <a:r>
              <a:rPr lang="en-US" altLang="ko-KR" sz="1200">
                <a:latin typeface="배달의민족 주아" charset="-127"/>
                <a:ea typeface="배달의민족 주아" charset="-127"/>
              </a:rPr>
              <a:t>10</a:t>
            </a:r>
            <a:r>
              <a:rPr lang="ko-KR" altLang="en-US" sz="1200">
                <a:latin typeface="배달의민족 주아" charset="-127"/>
                <a:ea typeface="배달의민족 주아" charset="-127"/>
              </a:rPr>
              <a:t>만 명당</a:t>
            </a:r>
            <a:r>
              <a:rPr lang="en-US" altLang="ko-KR" sz="1200">
                <a:latin typeface="배달의민족 주아" charset="-127"/>
                <a:ea typeface="배달의민족 주아" charset="-127"/>
              </a:rPr>
              <a:t>%)</a:t>
            </a:r>
          </a:p>
        </p:txBody>
      </p:sp>
      <p:sp>
        <p:nvSpPr>
          <p:cNvPr id="35954" name="TextBox 22"/>
          <p:cNvSpPr txBox="1">
            <a:spLocks noChangeArrowheads="1"/>
          </p:cNvSpPr>
          <p:nvPr/>
        </p:nvSpPr>
        <p:spPr bwMode="auto">
          <a:xfrm>
            <a:off x="755650" y="5300663"/>
            <a:ext cx="3889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200">
                <a:latin typeface="배달의민족 주아" charset="-127"/>
                <a:ea typeface="배달의민족 주아" charset="-127"/>
              </a:rPr>
              <a:t>출처 </a:t>
            </a:r>
            <a:r>
              <a:rPr kumimoji="0" lang="en-US" altLang="ko-KR" sz="1200">
                <a:latin typeface="배달의민족 주아" charset="-127"/>
                <a:ea typeface="배달의민족 주아" charset="-127"/>
              </a:rPr>
              <a:t>: </a:t>
            </a:r>
            <a:r>
              <a:rPr kumimoji="0" lang="ko-KR" altLang="en-US" sz="1200">
                <a:latin typeface="배달의민족 주아" charset="-127"/>
                <a:ea typeface="배달의민족 주아" charset="-127"/>
              </a:rPr>
              <a:t>통계청</a:t>
            </a:r>
            <a:r>
              <a:rPr kumimoji="0" lang="en-US" altLang="ko-KR" sz="1200">
                <a:latin typeface="배달의민족 주아" charset="-127"/>
                <a:ea typeface="배달의민족 주아" charset="-127"/>
              </a:rPr>
              <a:t>(2010). </a:t>
            </a:r>
            <a:r>
              <a:rPr kumimoji="0" lang="ko-KR" altLang="en-US" sz="1200">
                <a:latin typeface="배달의민족 주아" charset="-127"/>
                <a:ea typeface="배달의민족 주아" charset="-127"/>
              </a:rPr>
              <a:t>사망원인 통계 연보</a:t>
            </a:r>
            <a:r>
              <a:rPr kumimoji="0" lang="en-US" altLang="ko-KR" sz="1200">
                <a:latin typeface="배달의민족 주아" charset="-127"/>
                <a:ea typeface="배달의민족 주아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852" grpId="0"/>
      <p:bldP spid="35953" grpId="0"/>
      <p:bldP spid="359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형 설명선 5"/>
          <p:cNvSpPr>
            <a:spLocks noChangeArrowheads="1"/>
          </p:cNvSpPr>
          <p:nvPr/>
        </p:nvSpPr>
        <p:spPr bwMode="auto">
          <a:xfrm>
            <a:off x="2555875" y="0"/>
            <a:ext cx="3816350" cy="2447925"/>
          </a:xfrm>
          <a:prstGeom prst="wedgeEllipseCallout">
            <a:avLst>
              <a:gd name="adj1" fmla="val -34116"/>
              <a:gd name="adj2" fmla="val 65829"/>
            </a:avLst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24923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633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ko-KR" altLang="en-US" sz="2400">
                <a:solidFill>
                  <a:srgbClr val="FFFFFF"/>
                </a:solidFill>
                <a:latin typeface="배달의민족 주아" charset="-127"/>
                <a:ea typeface="배달의민족 주아" charset="-127"/>
              </a:rPr>
              <a:t>노인과 정신보건 </a:t>
            </a:r>
          </a:p>
        </p:txBody>
      </p:sp>
      <p:pic>
        <p:nvPicPr>
          <p:cNvPr id="36868" name="Picture 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97231">
            <a:off x="900113" y="3573463"/>
            <a:ext cx="18669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827088" y="836613"/>
            <a:ext cx="1368425" cy="1225550"/>
          </a:xfrm>
          <a:prstGeom prst="ellipse">
            <a:avLst/>
          </a:prstGeom>
          <a:solidFill>
            <a:srgbClr val="CC99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539750" y="692150"/>
            <a:ext cx="1368425" cy="1223963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36871" name="TextBox 53"/>
          <p:cNvSpPr txBox="1">
            <a:spLocks noChangeArrowheads="1"/>
          </p:cNvSpPr>
          <p:nvPr/>
        </p:nvSpPr>
        <p:spPr bwMode="auto">
          <a:xfrm>
            <a:off x="900113" y="1125538"/>
            <a:ext cx="865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3200">
                <a:solidFill>
                  <a:srgbClr val="633C42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kumimoji="0" lang="en-US" altLang="ko-KR" sz="32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04 </a:t>
            </a:r>
            <a:endParaRPr kumimoji="0" lang="ko-KR" altLang="en-US" sz="3200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36872" name="TextBox 42"/>
          <p:cNvSpPr txBox="1">
            <a:spLocks noChangeArrowheads="1"/>
          </p:cNvSpPr>
          <p:nvPr/>
        </p:nvSpPr>
        <p:spPr bwMode="auto">
          <a:xfrm>
            <a:off x="2555875" y="1125538"/>
            <a:ext cx="568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40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kumimoji="0" lang="ko-KR" altLang="en-US" sz="32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노년기 정신보건문제의 이론적 이해</a:t>
            </a:r>
          </a:p>
        </p:txBody>
      </p:sp>
      <p:sp>
        <p:nvSpPr>
          <p:cNvPr id="36873" name="Rectangle 19"/>
          <p:cNvSpPr>
            <a:spLocks noChangeArrowheads="1"/>
          </p:cNvSpPr>
          <p:nvPr/>
        </p:nvSpPr>
        <p:spPr bwMode="auto">
          <a:xfrm>
            <a:off x="5651500" y="3357563"/>
            <a:ext cx="2520950" cy="3344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ko-KR" altLang="en-US" sz="1800">
              <a:solidFill>
                <a:srgbClr val="FF33CC"/>
              </a:solidFill>
            </a:endParaRPr>
          </a:p>
          <a:p>
            <a:pPr>
              <a:spcBef>
                <a:spcPct val="50000"/>
              </a:spcBef>
            </a:pPr>
            <a:r>
              <a:rPr kumimoji="0" lang="en-US" altLang="ko-KR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1) </a:t>
            </a:r>
            <a:r>
              <a:rPr kumimoji="0" lang="ko-KR" altLang="en-US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문제 음주</a:t>
            </a:r>
          </a:p>
          <a:p>
            <a:pPr>
              <a:spcBef>
                <a:spcPct val="50000"/>
              </a:spcBef>
            </a:pPr>
            <a:endParaRPr kumimoji="0" lang="ko-KR" altLang="en-US" sz="28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pPr>
              <a:spcBef>
                <a:spcPct val="50000"/>
              </a:spcBef>
            </a:pPr>
            <a:r>
              <a:rPr kumimoji="0" lang="en-US" altLang="ko-KR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2)  </a:t>
            </a:r>
            <a:r>
              <a:rPr kumimoji="0" lang="ko-KR" altLang="en-US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자    살</a:t>
            </a:r>
          </a:p>
          <a:p>
            <a:pPr>
              <a:spcBef>
                <a:spcPct val="50000"/>
              </a:spcBef>
            </a:pPr>
            <a:endParaRPr kumimoji="0" lang="ko-KR" altLang="en-US" sz="28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pPr>
              <a:spcBef>
                <a:spcPct val="50000"/>
              </a:spcBef>
            </a:pPr>
            <a:endParaRPr kumimoji="0" lang="ko-KR" altLang="en-US" sz="180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7895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92275" y="1557338"/>
            <a:ext cx="4103688" cy="574675"/>
          </a:xfrm>
          <a:prstGeom prst="wedgeRoundRectCallout">
            <a:avLst>
              <a:gd name="adj1" fmla="val -54255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904" name="TextBox 22"/>
          <p:cNvSpPr txBox="1">
            <a:spLocks noChangeArrowheads="1"/>
          </p:cNvSpPr>
          <p:nvPr/>
        </p:nvSpPr>
        <p:spPr bwMode="auto">
          <a:xfrm>
            <a:off x="1692275" y="1700213"/>
            <a:ext cx="417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문제음주를 설명하는 이론에 대해 알려주세요</a:t>
            </a:r>
            <a:endParaRPr kumimoji="0" lang="en-US" altLang="ko-KR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547813" y="2420938"/>
            <a:ext cx="6985000" cy="2520950"/>
          </a:xfrm>
          <a:prstGeom prst="wedgeRoundRectCallout">
            <a:avLst>
              <a:gd name="adj1" fmla="val 47431"/>
              <a:gd name="adj2" fmla="val -64296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900" name="Oval 18"/>
          <p:cNvSpPr>
            <a:spLocks noChangeArrowheads="1"/>
          </p:cNvSpPr>
          <p:nvPr/>
        </p:nvSpPr>
        <p:spPr bwMode="auto">
          <a:xfrm>
            <a:off x="2268538" y="2636838"/>
            <a:ext cx="2232025" cy="1871662"/>
          </a:xfrm>
          <a:prstGeom prst="ellipse">
            <a:avLst/>
          </a:prstGeom>
          <a:solidFill>
            <a:srgbClr val="CCFFFF"/>
          </a:solidFill>
          <a:ln w="9525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37901" name="Oval 19"/>
          <p:cNvSpPr>
            <a:spLocks noChangeArrowheads="1"/>
          </p:cNvSpPr>
          <p:nvPr/>
        </p:nvSpPr>
        <p:spPr bwMode="auto">
          <a:xfrm>
            <a:off x="5148263" y="2565400"/>
            <a:ext cx="2232025" cy="1871663"/>
          </a:xfrm>
          <a:prstGeom prst="ellipse">
            <a:avLst/>
          </a:prstGeom>
          <a:solidFill>
            <a:srgbClr val="CCFFCC"/>
          </a:solidFill>
          <a:ln w="95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2555875" y="28527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800">
                <a:latin typeface="배달의민족 주아" charset="-127"/>
                <a:ea typeface="배달의민족 주아" charset="-127"/>
              </a:rPr>
              <a:t>   </a:t>
            </a:r>
            <a:r>
              <a:rPr lang="ko-KR" altLang="en-US" sz="1800">
                <a:solidFill>
                  <a:srgbClr val="FF3399"/>
                </a:solidFill>
                <a:latin typeface="배달의민족 주아" charset="-127"/>
                <a:ea typeface="배달의민족 주아" charset="-127"/>
              </a:rPr>
              <a:t>조기</a:t>
            </a:r>
            <a:r>
              <a:rPr lang="ko-KR" altLang="en-US" sz="1800">
                <a:latin typeface="배달의민족 주아" charset="-127"/>
                <a:ea typeface="배달의민족 주아" charset="-127"/>
              </a:rPr>
              <a:t>시작 음주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5435600" y="28527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800">
                <a:latin typeface="배달의민족 주아" charset="-127"/>
                <a:ea typeface="배달의민족 주아" charset="-127"/>
              </a:rPr>
              <a:t>   </a:t>
            </a:r>
            <a:r>
              <a:rPr lang="ko-KR" altLang="en-US" sz="1800">
                <a:solidFill>
                  <a:srgbClr val="FF3399"/>
                </a:solidFill>
                <a:latin typeface="배달의민족 주아" charset="-127"/>
                <a:ea typeface="배달의민족 주아" charset="-127"/>
              </a:rPr>
              <a:t>후기</a:t>
            </a:r>
            <a:r>
              <a:rPr lang="ko-KR" altLang="en-US" sz="1800">
                <a:latin typeface="배달의민족 주아" charset="-127"/>
                <a:ea typeface="배달의민족 주아" charset="-127"/>
              </a:rPr>
              <a:t>시작 음주</a:t>
            </a: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4572000" y="3357563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800">
                <a:solidFill>
                  <a:srgbClr val="FF3399"/>
                </a:solidFill>
                <a:latin typeface="배달의민족 주아" charset="-127"/>
                <a:ea typeface="배달의민족 주아" charset="-127"/>
              </a:rPr>
              <a:t>+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2484438" y="3284538"/>
            <a:ext cx="17287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59</a:t>
            </a:r>
            <a:r>
              <a:rPr lang="ko-KR" altLang="en-US" sz="1800">
                <a:latin typeface="배달의민족 주아" charset="-127"/>
                <a:ea typeface="배달의민족 주아" charset="-127"/>
              </a:rPr>
              <a:t>세 이전</a:t>
            </a:r>
          </a:p>
          <a:p>
            <a:pPr algn="ctr">
              <a:spcBef>
                <a:spcPct val="50000"/>
              </a:spcBef>
            </a:pPr>
            <a:r>
              <a:rPr lang="ko-KR" altLang="en-US" sz="1800">
                <a:latin typeface="배달의민족 주아" charset="-127"/>
                <a:ea typeface="배달의민족 주아" charset="-127"/>
              </a:rPr>
              <a:t>문제 음주 시작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5435600" y="3284538"/>
            <a:ext cx="17287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60</a:t>
            </a:r>
            <a:r>
              <a:rPr lang="ko-KR" altLang="en-US" sz="1800">
                <a:latin typeface="배달의민족 주아" charset="-127"/>
                <a:ea typeface="배달의민족 주아" charset="-127"/>
              </a:rPr>
              <a:t>세 이후</a:t>
            </a:r>
          </a:p>
          <a:p>
            <a:pPr algn="ctr">
              <a:spcBef>
                <a:spcPct val="50000"/>
              </a:spcBef>
            </a:pPr>
            <a:r>
              <a:rPr lang="ko-KR" altLang="en-US" sz="1800">
                <a:latin typeface="배달의민족 주아" charset="-127"/>
                <a:ea typeface="배달의민족 주아" charset="-127"/>
              </a:rPr>
              <a:t>문제 음주 시작</a:t>
            </a:r>
          </a:p>
        </p:txBody>
      </p:sp>
      <p:sp>
        <p:nvSpPr>
          <p:cNvPr id="37907" name="모서리가 둥근 사각형 설명선 23"/>
          <p:cNvSpPr>
            <a:spLocks noChangeArrowheads="1"/>
          </p:cNvSpPr>
          <p:nvPr/>
        </p:nvSpPr>
        <p:spPr bwMode="auto">
          <a:xfrm>
            <a:off x="1908175" y="5084763"/>
            <a:ext cx="1008063" cy="865187"/>
          </a:xfrm>
          <a:prstGeom prst="wedgeRoundRectCallout">
            <a:avLst>
              <a:gd name="adj1" fmla="val -83384"/>
              <a:gd name="adj2" fmla="val -10917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kumimoji="0" lang="ko-KR" altLang="en-US" sz="1800">
              <a:solidFill>
                <a:srgbClr val="FFFFFF"/>
              </a:solidFill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2051050" y="4581525"/>
            <a:ext cx="568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생물</a:t>
            </a:r>
            <a:r>
              <a:rPr lang="ko-KR" altLang="en-US" sz="1800">
                <a:latin typeface="배달의민족 주아" charset="-127"/>
                <a:ea typeface="배달의민족 주아" charset="-127"/>
              </a:rPr>
              <a:t>학적</a:t>
            </a:r>
            <a:r>
              <a:rPr lang="en-US" altLang="ko-KR" sz="1800"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심리 </a:t>
            </a:r>
            <a:r>
              <a:rPr lang="en-US" altLang="ko-KR" sz="1800"/>
              <a:t>• </a:t>
            </a:r>
            <a:r>
              <a:rPr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사회적</a:t>
            </a:r>
            <a:r>
              <a:rPr lang="ko-KR" altLang="en-US" sz="1800">
                <a:latin typeface="배달의민족 주아" charset="-127"/>
                <a:ea typeface="배달의민족 주아" charset="-127"/>
              </a:rPr>
              <a:t> 관점</a:t>
            </a: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323850" y="1125538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타원 30"/>
          <p:cNvSpPr>
            <a:spLocks noChangeArrowheads="1"/>
          </p:cNvSpPr>
          <p:nvPr/>
        </p:nvSpPr>
        <p:spPr bwMode="auto">
          <a:xfrm>
            <a:off x="395288" y="4868863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6048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084763"/>
            <a:ext cx="6048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2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5157788"/>
            <a:ext cx="6191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904" grpId="0"/>
      <p:bldP spid="37908" grpId="0"/>
      <p:bldP spid="37909" grpId="0"/>
      <p:bldP spid="37911" grpId="0"/>
      <p:bldP spid="37912" grpId="0"/>
      <p:bldP spid="379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8919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38920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92275" y="1557338"/>
            <a:ext cx="2232025" cy="574675"/>
          </a:xfrm>
          <a:prstGeom prst="wedgeRoundRectCallout">
            <a:avLst>
              <a:gd name="adj1" fmla="val -57824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조기시작 문제음주란</a:t>
            </a:r>
            <a:r>
              <a:rPr kumimoji="0" lang="en-US" altLang="ko-KR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547813" y="2349500"/>
            <a:ext cx="5400675" cy="2447925"/>
          </a:xfrm>
          <a:prstGeom prst="wedgeRoundRectCallout">
            <a:avLst>
              <a:gd name="adj1" fmla="val 76014"/>
              <a:gd name="adj2" fmla="val -67704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923" name="Rectangle 15"/>
          <p:cNvSpPr>
            <a:spLocks noChangeArrowheads="1"/>
          </p:cNvSpPr>
          <p:nvPr/>
        </p:nvSpPr>
        <p:spPr bwMode="auto">
          <a:xfrm>
            <a:off x="1979613" y="2781300"/>
            <a:ext cx="1655762" cy="1800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38924" name="Rectangle 16"/>
          <p:cNvSpPr>
            <a:spLocks noChangeArrowheads="1"/>
          </p:cNvSpPr>
          <p:nvPr/>
        </p:nvSpPr>
        <p:spPr bwMode="auto">
          <a:xfrm>
            <a:off x="3851275" y="2781300"/>
            <a:ext cx="2735263" cy="1800225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38925" name="Text Box 17"/>
          <p:cNvSpPr txBox="1">
            <a:spLocks noChangeArrowheads="1"/>
          </p:cNvSpPr>
          <p:nvPr/>
        </p:nvSpPr>
        <p:spPr bwMode="auto">
          <a:xfrm>
            <a:off x="1979613" y="249237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800">
                <a:latin typeface="배달의민족 주아" charset="-127"/>
                <a:ea typeface="배달의민족 주아" charset="-127"/>
              </a:rPr>
              <a:t>생물학적 요인</a:t>
            </a:r>
          </a:p>
        </p:txBody>
      </p:sp>
      <p:sp>
        <p:nvSpPr>
          <p:cNvPr id="38926" name="Text Box 18"/>
          <p:cNvSpPr txBox="1">
            <a:spLocks noChangeArrowheads="1"/>
          </p:cNvSpPr>
          <p:nvPr/>
        </p:nvSpPr>
        <p:spPr bwMode="auto">
          <a:xfrm>
            <a:off x="4284663" y="24923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800">
                <a:latin typeface="배달의민족 주아" charset="-127"/>
                <a:ea typeface="배달의민족 주아" charset="-127"/>
              </a:rPr>
              <a:t>심리 </a:t>
            </a:r>
            <a:r>
              <a:rPr lang="en-US" altLang="ko-KR" sz="1800"/>
              <a:t>• </a:t>
            </a:r>
            <a:r>
              <a:rPr lang="ko-KR" altLang="en-US" sz="1800">
                <a:latin typeface="배달의민족 주아" charset="-127"/>
                <a:ea typeface="배달의민족 주아" charset="-127"/>
              </a:rPr>
              <a:t>사회적 요인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1835150" y="2781300"/>
            <a:ext cx="19446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가 족</a:t>
            </a:r>
          </a:p>
          <a:p>
            <a:pPr algn="ctr"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일란성 쌍생아 한 쪽</a:t>
            </a:r>
          </a:p>
          <a:p>
            <a:pPr algn="ctr">
              <a:spcBef>
                <a:spcPct val="50000"/>
              </a:spcBef>
            </a:pPr>
            <a:r>
              <a:rPr lang="en-US" altLang="ko-KR" sz="1400">
                <a:latin typeface="배달의민족 주아" charset="-127"/>
                <a:ea typeface="배달의민족 주아" charset="-127"/>
              </a:rPr>
              <a:t>(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알코올 의존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다른 한 쪽</a:t>
            </a:r>
          </a:p>
          <a:p>
            <a:pPr algn="ctr">
              <a:spcBef>
                <a:spcPct val="50000"/>
              </a:spcBef>
            </a:pPr>
            <a:r>
              <a:rPr lang="en-US" altLang="ko-KR" sz="1400">
                <a:latin typeface="배달의민족 주아" charset="-127"/>
                <a:ea typeface="배달의민족 주아" charset="-127"/>
              </a:rPr>
              <a:t>(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알코올 의존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)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3851275" y="2781300"/>
            <a:ext cx="2665413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심리적 요인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두려움</a:t>
            </a: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낮은 자기평가</a:t>
            </a: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,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우울증 등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사회적 요인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사회적 상호작용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으로부터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고립된 상황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사회화        권력동기를 일으키는 상황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경제적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요인</a:t>
            </a:r>
          </a:p>
        </p:txBody>
      </p:sp>
      <p:sp>
        <p:nvSpPr>
          <p:cNvPr id="38929" name="Line 21"/>
          <p:cNvSpPr>
            <a:spLocks noChangeShapeType="1"/>
          </p:cNvSpPr>
          <p:nvPr/>
        </p:nvSpPr>
        <p:spPr bwMode="auto">
          <a:xfrm>
            <a:off x="4427538" y="42211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4" name="모서리가 둥근 사각형 설명선 23"/>
          <p:cNvSpPr>
            <a:spLocks noChangeArrowheads="1"/>
          </p:cNvSpPr>
          <p:nvPr/>
        </p:nvSpPr>
        <p:spPr bwMode="auto">
          <a:xfrm>
            <a:off x="1908175" y="5300663"/>
            <a:ext cx="863600" cy="649287"/>
          </a:xfrm>
          <a:prstGeom prst="wedgeRoundRectCallout">
            <a:avLst>
              <a:gd name="adj1" fmla="val -87134"/>
              <a:gd name="adj2" fmla="val -33861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323850" y="1125538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타원 30"/>
          <p:cNvSpPr>
            <a:spLocks noChangeArrowheads="1"/>
          </p:cNvSpPr>
          <p:nvPr/>
        </p:nvSpPr>
        <p:spPr bwMode="auto">
          <a:xfrm>
            <a:off x="395288" y="4868863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8933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6048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4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084763"/>
            <a:ext cx="6048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89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9943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92275" y="1557338"/>
            <a:ext cx="2232025" cy="574675"/>
          </a:xfrm>
          <a:prstGeom prst="wedgeRoundRectCallout">
            <a:avLst>
              <a:gd name="adj1" fmla="val -57824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후기시작 문제음주란</a:t>
            </a:r>
            <a:r>
              <a:rPr kumimoji="0" lang="en-US" altLang="ko-KR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331913" y="2276475"/>
            <a:ext cx="7272337" cy="3024188"/>
          </a:xfrm>
          <a:prstGeom prst="wedgeRoundRectCallout">
            <a:avLst>
              <a:gd name="adj1" fmla="val 40769"/>
              <a:gd name="adj2" fmla="val -70579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1692275" y="3284538"/>
            <a:ext cx="1366838" cy="4318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800">
                <a:latin typeface="배달의민족 주아" charset="-127"/>
                <a:ea typeface="배달의민족 주아" charset="-127"/>
              </a:rPr>
              <a:t>노후 상실 경험</a:t>
            </a:r>
          </a:p>
        </p:txBody>
      </p:sp>
      <p:sp>
        <p:nvSpPr>
          <p:cNvPr id="39948" name="Text Box 16"/>
          <p:cNvSpPr txBox="1">
            <a:spLocks noChangeArrowheads="1"/>
          </p:cNvSpPr>
          <p:nvPr/>
        </p:nvSpPr>
        <p:spPr bwMode="auto">
          <a:xfrm>
            <a:off x="2411413" y="2205038"/>
            <a:ext cx="453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en-US" sz="1800"/>
          </a:p>
        </p:txBody>
      </p:sp>
      <p:sp>
        <p:nvSpPr>
          <p:cNvPr id="39949" name="Text Box 17"/>
          <p:cNvSpPr txBox="1">
            <a:spLocks noChangeArrowheads="1"/>
          </p:cNvSpPr>
          <p:nvPr/>
        </p:nvSpPr>
        <p:spPr bwMode="auto">
          <a:xfrm>
            <a:off x="2411413" y="2276475"/>
            <a:ext cx="4465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latin typeface="배달의민족 주아" charset="-127"/>
                <a:ea typeface="배달의민족 주아" charset="-127"/>
              </a:rPr>
              <a:t>&lt; </a:t>
            </a:r>
            <a:r>
              <a:rPr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심리 사회적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 요인</a:t>
            </a:r>
            <a:r>
              <a:rPr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en-US" altLang="ko-KR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스트레스 반응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이론 </a:t>
            </a:r>
            <a:r>
              <a:rPr lang="en-US" altLang="ko-KR">
                <a:latin typeface="배달의민족 주아" charset="-127"/>
                <a:ea typeface="배달의민족 주아" charset="-127"/>
              </a:rPr>
              <a:t>&gt;</a:t>
            </a:r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3059113" y="3500438"/>
            <a:ext cx="576262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3635375" y="3284538"/>
            <a:ext cx="1366838" cy="431800"/>
          </a:xfrm>
          <a:prstGeom prst="rect">
            <a:avLst/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800">
                <a:latin typeface="배달의민족 주아" charset="-127"/>
                <a:ea typeface="배달의민족 주아" charset="-127"/>
              </a:rPr>
              <a:t>스트레스</a:t>
            </a: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6516688" y="2636838"/>
            <a:ext cx="1366837" cy="431800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800">
                <a:latin typeface="배달의민족 주아" charset="-127"/>
                <a:ea typeface="배달의민족 주아" charset="-127"/>
              </a:rPr>
              <a:t>우울 증상</a:t>
            </a: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6516688" y="4005263"/>
            <a:ext cx="1366837" cy="4318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800">
                <a:latin typeface="배달의민족 주아" charset="-127"/>
                <a:ea typeface="배달의민족 주아" charset="-127"/>
              </a:rPr>
              <a:t>문제 음주</a:t>
            </a:r>
          </a:p>
        </p:txBody>
      </p:sp>
      <p:cxnSp>
        <p:nvCxnSpPr>
          <p:cNvPr id="39959" name="AutoShape 23"/>
          <p:cNvCxnSpPr>
            <a:cxnSpLocks noChangeShapeType="1"/>
            <a:stCxn id="39955" idx="3"/>
            <a:endCxn id="39957" idx="1"/>
          </p:cNvCxnSpPr>
          <p:nvPr/>
        </p:nvCxnSpPr>
        <p:spPr bwMode="auto">
          <a:xfrm flipV="1">
            <a:off x="5002213" y="2852738"/>
            <a:ext cx="1514475" cy="647700"/>
          </a:xfrm>
          <a:prstGeom prst="straightConnector1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39960" name="AutoShape 24"/>
          <p:cNvCxnSpPr>
            <a:cxnSpLocks noChangeShapeType="1"/>
            <a:stCxn id="39955" idx="3"/>
            <a:endCxn id="39958" idx="1"/>
          </p:cNvCxnSpPr>
          <p:nvPr/>
        </p:nvCxnSpPr>
        <p:spPr bwMode="auto">
          <a:xfrm>
            <a:off x="5002213" y="3500438"/>
            <a:ext cx="1514475" cy="720725"/>
          </a:xfrm>
          <a:prstGeom prst="straightConnector1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</p:spPr>
      </p:cxn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6877050" y="3284538"/>
            <a:ext cx="0" cy="433387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flipV="1">
            <a:off x="7524750" y="3284538"/>
            <a:ext cx="0" cy="433387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1692275" y="3789363"/>
            <a:ext cx="1366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en-US" sz="1800"/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1547813" y="3778250"/>
            <a:ext cx="22320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 신체적 변화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 사회적 박탈 및 사회참여 감소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 배우자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동료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친구의 죽음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 정서적 위기와 혼란 등</a:t>
            </a:r>
          </a:p>
          <a:p>
            <a:pPr>
              <a:spcBef>
                <a:spcPct val="50000"/>
              </a:spcBef>
            </a:pPr>
            <a:endParaRPr lang="ko-KR" altLang="en-US" sz="12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6516688" y="4508500"/>
            <a:ext cx="1655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 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소극적 대처 방식</a:t>
            </a:r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 flipV="1">
            <a:off x="5364163" y="3933825"/>
            <a:ext cx="360362" cy="4318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4787900" y="4437063"/>
            <a:ext cx="144145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사회적 지지</a:t>
            </a:r>
          </a:p>
          <a:p>
            <a:pPr>
              <a:spcBef>
                <a:spcPct val="50000"/>
              </a:spcBef>
            </a:pPr>
            <a:r>
              <a:rPr lang="ko-KR" altLang="en-US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대응 반응</a:t>
            </a:r>
          </a:p>
        </p:txBody>
      </p:sp>
      <p:sp>
        <p:nvSpPr>
          <p:cNvPr id="39963" name="Text Box 33"/>
          <p:cNvSpPr txBox="1">
            <a:spLocks noChangeArrowheads="1"/>
          </p:cNvSpPr>
          <p:nvPr/>
        </p:nvSpPr>
        <p:spPr bwMode="auto">
          <a:xfrm>
            <a:off x="3635375" y="2997200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무기력</a:t>
            </a: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절망감</a:t>
            </a: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323850" y="1125538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6048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9951" grpId="0" animBg="1"/>
      <p:bldP spid="39954" grpId="0" animBg="1"/>
      <p:bldP spid="39955" grpId="0" animBg="1"/>
      <p:bldP spid="39957" grpId="0" animBg="1"/>
      <p:bldP spid="39958" grpId="0" animBg="1"/>
      <p:bldP spid="39961" grpId="0" animBg="1"/>
      <p:bldP spid="39962" grpId="0" animBg="1"/>
      <p:bldP spid="39964" grpId="0"/>
      <p:bldP spid="39965" grpId="0"/>
      <p:bldP spid="39967" grpId="0" animBg="1"/>
      <p:bldP spid="399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40967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331913" y="2276475"/>
            <a:ext cx="7272337" cy="3240088"/>
          </a:xfrm>
          <a:prstGeom prst="wedgeRoundRectCallout">
            <a:avLst>
              <a:gd name="adj1" fmla="val 40769"/>
              <a:gd name="adj2" fmla="val -69208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92275" y="1557338"/>
            <a:ext cx="2232025" cy="574675"/>
          </a:xfrm>
          <a:prstGeom prst="wedgeRoundRectCallout">
            <a:avLst>
              <a:gd name="adj1" fmla="val -57824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자살</a:t>
            </a:r>
            <a:r>
              <a:rPr kumimoji="0" lang="en-US" altLang="ko-KR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1763713" y="3500438"/>
            <a:ext cx="1366837" cy="4318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800">
                <a:latin typeface="배달의민족 주아" charset="-127"/>
                <a:ea typeface="배달의민족 주아" charset="-127"/>
              </a:rPr>
              <a:t>노후 상실 경험</a:t>
            </a: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3348038" y="3716338"/>
            <a:ext cx="576262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3995738" y="3500438"/>
            <a:ext cx="1366837" cy="431800"/>
          </a:xfrm>
          <a:prstGeom prst="rect">
            <a:avLst/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800">
                <a:latin typeface="배달의민족 주아" charset="-127"/>
                <a:ea typeface="배달의민족 주아" charset="-127"/>
              </a:rPr>
              <a:t>스트레스</a:t>
            </a: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5435600" y="3716338"/>
            <a:ext cx="1008063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6516688" y="3429000"/>
            <a:ext cx="1366837" cy="4318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800">
                <a:latin typeface="배달의민족 주아" charset="-127"/>
                <a:ea typeface="배달의민족 주아" charset="-127"/>
              </a:rPr>
              <a:t>자 살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1331913" y="3933825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신체적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경제적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사회적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정서적</a:t>
            </a:r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V="1">
            <a:off x="6084888" y="3933825"/>
            <a:ext cx="0" cy="720725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6588125" y="4365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 sz="1800"/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6227763" y="4005263"/>
            <a:ext cx="22320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개인적 자원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(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건강과 경제력 등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관계 자원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(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사회적 지지망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)</a:t>
            </a: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323850" y="1125538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6048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0975" grpId="0" animBg="1"/>
      <p:bldP spid="40976" grpId="0" animBg="1"/>
      <p:bldP spid="40977" grpId="0" animBg="1"/>
      <p:bldP spid="40978" grpId="0" animBg="1"/>
      <p:bldP spid="40979" grpId="0" animBg="1"/>
      <p:bldP spid="40980" grpId="0"/>
      <p:bldP spid="40981" grpId="0" animBg="1"/>
      <p:bldP spid="409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41991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41992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92275" y="1557338"/>
            <a:ext cx="2232025" cy="574675"/>
          </a:xfrm>
          <a:prstGeom prst="wedgeRoundRectCallout">
            <a:avLst>
              <a:gd name="adj1" fmla="val -57824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자살</a:t>
            </a:r>
            <a:r>
              <a:rPr kumimoji="0" lang="en-US" altLang="ko-KR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331913" y="2276475"/>
            <a:ext cx="7272337" cy="3240088"/>
          </a:xfrm>
          <a:prstGeom prst="wedgeRoundRectCallout">
            <a:avLst>
              <a:gd name="adj1" fmla="val 40769"/>
              <a:gd name="adj2" fmla="val -69208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1908175" y="3500438"/>
            <a:ext cx="1366838" cy="4318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800">
                <a:latin typeface="배달의민족 주아" charset="-127"/>
                <a:ea typeface="배달의민족 주아" charset="-127"/>
              </a:rPr>
              <a:t>노후 상실 경험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1476375" y="3933825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신체적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경제적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사회적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정서적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4140200" y="3500438"/>
            <a:ext cx="1366838" cy="431800"/>
          </a:xfrm>
          <a:prstGeom prst="rect">
            <a:avLst/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800">
                <a:latin typeface="배달의민족 주아" charset="-127"/>
                <a:ea typeface="배달의민족 주아" charset="-127"/>
              </a:rPr>
              <a:t>우울증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6659563" y="3500438"/>
            <a:ext cx="1366837" cy="431800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800">
                <a:latin typeface="배달의민족 주아" charset="-127"/>
                <a:ea typeface="배달의민족 주아" charset="-127"/>
              </a:rPr>
              <a:t>자 살</a:t>
            </a:r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3419475" y="3716338"/>
            <a:ext cx="576263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5580063" y="3716338"/>
            <a:ext cx="1008062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4140200" y="3141663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무기력</a:t>
            </a: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절망감</a:t>
            </a: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323850" y="1125538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6048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1999" grpId="0" animBg="1"/>
      <p:bldP spid="42000" grpId="0"/>
      <p:bldP spid="42001" grpId="0" animBg="1"/>
      <p:bldP spid="42002" grpId="0" animBg="1"/>
      <p:bldP spid="42003" grpId="0" animBg="1"/>
      <p:bldP spid="42004" grpId="0" animBg="1"/>
      <p:bldP spid="420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형 설명선 5"/>
          <p:cNvSpPr>
            <a:spLocks noChangeArrowheads="1"/>
          </p:cNvSpPr>
          <p:nvPr/>
        </p:nvSpPr>
        <p:spPr bwMode="auto">
          <a:xfrm>
            <a:off x="2555875" y="0"/>
            <a:ext cx="3816350" cy="2447925"/>
          </a:xfrm>
          <a:prstGeom prst="wedgeEllipseCallout">
            <a:avLst>
              <a:gd name="adj1" fmla="val -34116"/>
              <a:gd name="adj2" fmla="val 65829"/>
            </a:avLst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24923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5363" name="TextBox 42"/>
          <p:cNvSpPr txBox="1">
            <a:spLocks noChangeArrowheads="1"/>
          </p:cNvSpPr>
          <p:nvPr/>
        </p:nvSpPr>
        <p:spPr bwMode="auto">
          <a:xfrm>
            <a:off x="2555875" y="1125538"/>
            <a:ext cx="5472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40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정신보건 사회복지의 개념</a:t>
            </a:r>
          </a:p>
        </p:txBody>
      </p:sp>
      <p:sp>
        <p:nvSpPr>
          <p:cNvPr id="31" name="타원 30"/>
          <p:cNvSpPr/>
          <p:nvPr/>
        </p:nvSpPr>
        <p:spPr>
          <a:xfrm>
            <a:off x="827088" y="836613"/>
            <a:ext cx="1368425" cy="12255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56" name="타원 55"/>
          <p:cNvSpPr/>
          <p:nvPr/>
        </p:nvSpPr>
        <p:spPr>
          <a:xfrm>
            <a:off x="539750" y="692150"/>
            <a:ext cx="1368425" cy="1223963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5366" name="TextBox 53"/>
          <p:cNvSpPr txBox="1">
            <a:spLocks noChangeArrowheads="1"/>
          </p:cNvSpPr>
          <p:nvPr/>
        </p:nvSpPr>
        <p:spPr bwMode="auto">
          <a:xfrm>
            <a:off x="971550" y="1196975"/>
            <a:ext cx="865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3200">
                <a:solidFill>
                  <a:srgbClr val="633C42"/>
                </a:solidFill>
                <a:latin typeface="배달의민족 주아" charset="-127"/>
                <a:ea typeface="배달의민족 주아" charset="-127"/>
              </a:rPr>
              <a:t>  </a:t>
            </a:r>
            <a:r>
              <a:rPr kumimoji="0" lang="en-US" altLang="ko-KR" sz="32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01 </a:t>
            </a:r>
            <a:endParaRPr kumimoji="0" lang="ko-KR" altLang="en-US" sz="32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15367" name="TextBox 42"/>
          <p:cNvSpPr txBox="1">
            <a:spLocks noChangeArrowheads="1"/>
          </p:cNvSpPr>
          <p:nvPr/>
        </p:nvSpPr>
        <p:spPr bwMode="auto">
          <a:xfrm>
            <a:off x="3671888" y="3933825"/>
            <a:ext cx="54721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40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kumimoji="0" lang="en-US" altLang="ko-KR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1) </a:t>
            </a:r>
            <a:r>
              <a:rPr kumimoji="0" lang="ko-KR" altLang="en-US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정신보건 사회복지의 의의</a:t>
            </a:r>
          </a:p>
          <a:p>
            <a:endParaRPr kumimoji="0" lang="ko-KR" altLang="en-US" sz="28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kumimoji="0" lang="en-US" altLang="ko-KR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2) </a:t>
            </a:r>
            <a:r>
              <a:rPr kumimoji="0" lang="ko-KR" altLang="en-US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정신보건 사회복지의 정의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633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ko-KR" altLang="en-US" sz="2400">
                <a:solidFill>
                  <a:srgbClr val="FFFFFF"/>
                </a:solidFill>
                <a:latin typeface="배달의민족 주아" charset="-127"/>
                <a:ea typeface="배달의민족 주아" charset="-127"/>
              </a:rPr>
              <a:t>노인과 정신보건 </a:t>
            </a:r>
          </a:p>
        </p:txBody>
      </p:sp>
      <p:pic>
        <p:nvPicPr>
          <p:cNvPr id="15369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3213100"/>
            <a:ext cx="1839913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964612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Box 22"/>
          <p:cNvSpPr txBox="1">
            <a:spLocks noChangeArrowheads="1"/>
          </p:cNvSpPr>
          <p:nvPr/>
        </p:nvSpPr>
        <p:spPr bwMode="auto">
          <a:xfrm>
            <a:off x="2555875" y="2708275"/>
            <a:ext cx="6192838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/>
              <a:t> 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Q1. </a:t>
            </a: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다음 중 </a:t>
            </a:r>
            <a:r>
              <a:rPr kumimoji="0" lang="ko-KR" altLang="en-US" b="1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문제음주와 관련된 이론</a:t>
            </a: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 중 옳지 </a:t>
            </a:r>
            <a:r>
              <a:rPr kumimoji="0" lang="ko-KR" altLang="en-US" b="1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않은</a:t>
            </a: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 것은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?</a:t>
            </a:r>
          </a:p>
          <a:p>
            <a:r>
              <a:rPr kumimoji="0" lang="en-US" altLang="ko-KR" b="1"/>
              <a:t> </a:t>
            </a:r>
          </a:p>
          <a:p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 ① </a:t>
            </a: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문제음주는 유전적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(</a:t>
            </a: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생물학적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) </a:t>
            </a: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요인과 관련되어 있다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.</a:t>
            </a:r>
          </a:p>
          <a:p>
            <a:endParaRPr kumimoji="0" lang="en-US" altLang="ko-KR" b="1"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 ② 문제음주는 사회규범과 환경적 요인과 관련되어 있다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. </a:t>
            </a:r>
          </a:p>
          <a:p>
            <a:endParaRPr kumimoji="0" lang="ko-KR" altLang="en-US" b="1">
              <a:latin typeface="배달의민족 주아" charset="-127"/>
              <a:ea typeface="배달의민족 주아" charset="-127"/>
            </a:endParaRPr>
          </a:p>
          <a:p>
            <a:endParaRPr kumimoji="0" lang="ko-KR" altLang="en-US" b="1">
              <a:latin typeface="배달의민족 주아" charset="-127"/>
              <a:ea typeface="배달의민족 주아" charset="-127"/>
            </a:endParaRPr>
          </a:p>
          <a:p>
            <a:endParaRPr kumimoji="0" lang="ko-KR" altLang="en-US" b="1"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 ④ 후기시작 문제음주유형은 심리적 특성과 관련된 스트레스가 주요 요인이다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. </a:t>
            </a:r>
          </a:p>
          <a:p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/>
            </a:r>
            <a:br>
              <a:rPr kumimoji="0" lang="ko-KR" altLang="en-US" sz="1800" b="1">
                <a:latin typeface="배달의민족 주아" charset="-127"/>
                <a:ea typeface="배달의민족 주아" charset="-127"/>
              </a:rPr>
            </a:br>
            <a:endParaRPr kumimoji="0" lang="en-US" altLang="ko-KR" sz="1800" b="1">
              <a:latin typeface="배달의민족 주아" charset="-127"/>
              <a:ea typeface="배달의민족 주아" charset="-127"/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1420">
            <a:off x="323850" y="0"/>
            <a:ext cx="388778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627313" y="4149725"/>
            <a:ext cx="5256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③ 후기시작 문제음주유형은 대부분 유전적 요인과 관련되어 있다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형 설명선 5"/>
          <p:cNvSpPr>
            <a:spLocks noChangeArrowheads="1"/>
          </p:cNvSpPr>
          <p:nvPr/>
        </p:nvSpPr>
        <p:spPr bwMode="auto">
          <a:xfrm>
            <a:off x="2555875" y="0"/>
            <a:ext cx="3816350" cy="2447925"/>
          </a:xfrm>
          <a:prstGeom prst="wedgeEllipseCallout">
            <a:avLst>
              <a:gd name="adj1" fmla="val -34116"/>
              <a:gd name="adj2" fmla="val 65829"/>
            </a:avLst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24923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633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ko-KR" altLang="en-US" sz="2400">
                <a:solidFill>
                  <a:srgbClr val="FFFFFF"/>
                </a:solidFill>
                <a:latin typeface="배달의민족 주아" charset="-127"/>
                <a:ea typeface="배달의민족 주아" charset="-127"/>
              </a:rPr>
              <a:t>노인과 정신보건 </a:t>
            </a: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827088" y="836613"/>
            <a:ext cx="1368425" cy="1225550"/>
          </a:xfrm>
          <a:prstGeom prst="ellipse">
            <a:avLst/>
          </a:prstGeom>
          <a:solidFill>
            <a:srgbClr val="008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539750" y="692150"/>
            <a:ext cx="1368425" cy="1223963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44038" name="TextBox 53"/>
          <p:cNvSpPr txBox="1">
            <a:spLocks noChangeArrowheads="1"/>
          </p:cNvSpPr>
          <p:nvPr/>
        </p:nvSpPr>
        <p:spPr bwMode="auto">
          <a:xfrm>
            <a:off x="900113" y="1125538"/>
            <a:ext cx="865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3200">
                <a:solidFill>
                  <a:srgbClr val="633C42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kumimoji="0" lang="en-US" altLang="ko-KR" sz="3200" b="1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05</a:t>
            </a:r>
            <a:r>
              <a:rPr kumimoji="0" lang="en-US" altLang="ko-KR" sz="32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</a:t>
            </a:r>
            <a:endParaRPr kumimoji="0" lang="ko-KR" altLang="en-US" sz="3200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44039" name="TextBox 42"/>
          <p:cNvSpPr txBox="1">
            <a:spLocks noChangeArrowheads="1"/>
          </p:cNvSpPr>
          <p:nvPr/>
        </p:nvSpPr>
        <p:spPr bwMode="auto">
          <a:xfrm>
            <a:off x="2268538" y="1125538"/>
            <a:ext cx="6407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40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kumimoji="0" lang="ko-KR" altLang="en-US" sz="32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노년기 정신보건문제에 대한 예방과 과제</a:t>
            </a:r>
          </a:p>
        </p:txBody>
      </p:sp>
      <p:sp>
        <p:nvSpPr>
          <p:cNvPr id="44040" name="Rectangle 19"/>
          <p:cNvSpPr>
            <a:spLocks noChangeArrowheads="1"/>
          </p:cNvSpPr>
          <p:nvPr/>
        </p:nvSpPr>
        <p:spPr bwMode="auto">
          <a:xfrm>
            <a:off x="4572000" y="3357563"/>
            <a:ext cx="3600450" cy="3344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ko-KR" altLang="en-US" sz="1800">
              <a:solidFill>
                <a:srgbClr val="FF33CC"/>
              </a:solidFill>
            </a:endParaRPr>
          </a:p>
          <a:p>
            <a:pPr>
              <a:spcBef>
                <a:spcPct val="50000"/>
              </a:spcBef>
            </a:pPr>
            <a:r>
              <a:rPr kumimoji="0" lang="en-US" altLang="ko-KR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1) </a:t>
            </a:r>
            <a:r>
              <a:rPr kumimoji="0" lang="ko-KR" altLang="en-US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문제 음주 예방 및 과제</a:t>
            </a:r>
          </a:p>
          <a:p>
            <a:pPr>
              <a:spcBef>
                <a:spcPct val="50000"/>
              </a:spcBef>
            </a:pPr>
            <a:endParaRPr kumimoji="0" lang="ko-KR" altLang="en-US" sz="28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pPr>
              <a:spcBef>
                <a:spcPct val="50000"/>
              </a:spcBef>
            </a:pPr>
            <a:r>
              <a:rPr kumimoji="0" lang="en-US" altLang="ko-KR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2)  </a:t>
            </a:r>
            <a:r>
              <a:rPr kumimoji="0" lang="ko-KR" altLang="en-US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자   살 예방 및 과제</a:t>
            </a:r>
          </a:p>
          <a:p>
            <a:pPr>
              <a:spcBef>
                <a:spcPct val="50000"/>
              </a:spcBef>
            </a:pPr>
            <a:endParaRPr kumimoji="0" lang="ko-KR" altLang="en-US" sz="28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pPr>
              <a:spcBef>
                <a:spcPct val="50000"/>
              </a:spcBef>
            </a:pPr>
            <a:endParaRPr kumimoji="0" lang="ko-KR" altLang="en-US" sz="1800">
              <a:solidFill>
                <a:srgbClr val="FF33CC"/>
              </a:solidFill>
            </a:endParaRPr>
          </a:p>
        </p:txBody>
      </p:sp>
      <p:sp>
        <p:nvSpPr>
          <p:cNvPr id="44041" name="AutoShape 12" descr="jpeg&amp;offset=3433&amp;size=152946&amp;mimeSN=1463806165"/>
          <p:cNvSpPr>
            <a:spLocks noChangeAspect="1" noChangeArrowheads="1"/>
          </p:cNvSpPr>
          <p:nvPr/>
        </p:nvSpPr>
        <p:spPr bwMode="auto">
          <a:xfrm>
            <a:off x="3186113" y="1662113"/>
            <a:ext cx="27717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pic>
        <p:nvPicPr>
          <p:cNvPr id="4404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141663"/>
            <a:ext cx="295275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45063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45064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92275" y="1484313"/>
            <a:ext cx="2232025" cy="574675"/>
          </a:xfrm>
          <a:prstGeom prst="wedgeRoundRectCallout">
            <a:avLst>
              <a:gd name="adj1" fmla="val -57824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문제음주 예방단계</a:t>
            </a:r>
            <a:r>
              <a:rPr kumimoji="0" lang="en-US" altLang="ko-KR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323850" y="1125538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116013" y="2205038"/>
            <a:ext cx="7561262" cy="3744912"/>
          </a:xfrm>
          <a:prstGeom prst="wedgeRoundRectCallout">
            <a:avLst>
              <a:gd name="adj1" fmla="val 40153"/>
              <a:gd name="adj2" fmla="val -64708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068" name="Rectangle 16"/>
          <p:cNvSpPr>
            <a:spLocks noChangeArrowheads="1"/>
          </p:cNvSpPr>
          <p:nvPr/>
        </p:nvSpPr>
        <p:spPr bwMode="auto">
          <a:xfrm>
            <a:off x="1476375" y="2565400"/>
            <a:ext cx="2232025" cy="3095625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45069" name="Rectangle 17"/>
          <p:cNvSpPr>
            <a:spLocks noChangeArrowheads="1"/>
          </p:cNvSpPr>
          <p:nvPr/>
        </p:nvSpPr>
        <p:spPr bwMode="auto">
          <a:xfrm>
            <a:off x="3779838" y="2565400"/>
            <a:ext cx="2305050" cy="309562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45070" name="Rectangle 18"/>
          <p:cNvSpPr>
            <a:spLocks noChangeArrowheads="1"/>
          </p:cNvSpPr>
          <p:nvPr/>
        </p:nvSpPr>
        <p:spPr bwMode="auto">
          <a:xfrm>
            <a:off x="6156325" y="2565400"/>
            <a:ext cx="2232025" cy="3095625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1619250" y="2276475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800">
                <a:latin typeface="배달의민족 주아" charset="-127"/>
                <a:ea typeface="배달의민족 주아" charset="-127"/>
              </a:rPr>
              <a:t>일차적 예방</a:t>
            </a:r>
            <a:endParaRPr lang="en-US" altLang="ko-KR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227763" y="22764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800">
                <a:latin typeface="배달의민족 주아" charset="-127"/>
                <a:ea typeface="배달의민족 주아" charset="-127"/>
              </a:rPr>
              <a:t>치 료</a:t>
            </a: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3995738" y="22764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800">
                <a:latin typeface="배달의민족 주아" charset="-127"/>
                <a:ea typeface="배달의민족 주아" charset="-127"/>
              </a:rPr>
              <a:t>이차적 예방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1403350" y="2565400"/>
            <a:ext cx="252095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목 적 </a:t>
            </a:r>
            <a:r>
              <a:rPr lang="en-US" altLang="ko-KR">
                <a:latin typeface="배달의민족 주아" charset="-127"/>
                <a:ea typeface="배달의민족 주아" charset="-127"/>
              </a:rPr>
              <a:t>: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사전에 억제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대 상 </a:t>
            </a:r>
            <a:r>
              <a:rPr lang="en-US" altLang="ko-KR">
                <a:latin typeface="배달의민족 주아" charset="-127"/>
                <a:ea typeface="배달의민족 주아" charset="-127"/>
              </a:rPr>
              <a:t>: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현재 문제음주자 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X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            문제음주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유발 위험 노인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ko-KR" altLang="en-US">
                <a:latin typeface="배달의민족 주아" charset="-127"/>
                <a:ea typeface="배달의민족 주아" charset="-127"/>
              </a:rPr>
              <a:t> 프로그램 </a:t>
            </a:r>
            <a:r>
              <a:rPr lang="en-US" altLang="ko-KR">
                <a:latin typeface="배달의민족 주아" charset="-127"/>
                <a:ea typeface="배달의민족 주아" charset="-127"/>
              </a:rPr>
              <a:t>: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 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스트레스 대응 프로그램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 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건강 프로그램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  사회참여 프로그램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        </a:t>
            </a: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취업 활동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        </a:t>
            </a: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지역사회 활동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        </a:t>
            </a: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자원봉사 활동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ko-KR" altLang="en-US" sz="1400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3708400" y="2781300"/>
            <a:ext cx="24479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400"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목 적 </a:t>
            </a:r>
            <a:r>
              <a:rPr lang="en-US" altLang="ko-KR">
                <a:latin typeface="배달의민족 주아" charset="-127"/>
                <a:ea typeface="배달의민족 주아" charset="-127"/>
              </a:rPr>
              <a:t>: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사례발견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조기개입</a:t>
            </a:r>
          </a:p>
          <a:p>
            <a:pPr>
              <a:spcBef>
                <a:spcPct val="20000"/>
              </a:spcBef>
            </a:pPr>
            <a:r>
              <a:rPr lang="en-US" altLang="ko-KR" sz="1400"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대 상 </a:t>
            </a:r>
            <a:r>
              <a:rPr lang="en-US" altLang="ko-KR">
                <a:latin typeface="배달의민족 주아" charset="-127"/>
                <a:ea typeface="배달의민족 주아" charset="-127"/>
              </a:rPr>
              <a:t>: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과거 문제 음주자 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X</a:t>
            </a:r>
          </a:p>
          <a:p>
            <a:pPr>
              <a:spcBef>
                <a:spcPct val="20000"/>
              </a:spcBef>
            </a:pP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           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후기시작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문제 음주자 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O</a:t>
            </a:r>
          </a:p>
          <a:p>
            <a:pPr>
              <a:spcBef>
                <a:spcPct val="20000"/>
              </a:spcBef>
            </a:pPr>
            <a:r>
              <a:rPr lang="en-US" altLang="ko-KR" sz="1400"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프로그램 </a:t>
            </a:r>
            <a:r>
              <a:rPr lang="en-US" altLang="ko-KR">
                <a:latin typeface="배달의민족 주아" charset="-127"/>
                <a:ea typeface="배달의민족 주아" charset="-127"/>
              </a:rPr>
              <a:t>: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노화와 음주문제에 관한 교육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   프로그램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사례발견 및 아웃리치 프로그램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      </a:t>
            </a: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게이트키퍼 프로그램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      </a:t>
            </a: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지역사회 의뢰 체계 구축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      </a:t>
            </a: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홍보 프로그램</a:t>
            </a:r>
          </a:p>
          <a:p>
            <a:pPr>
              <a:spcBef>
                <a:spcPct val="50000"/>
              </a:spcBef>
            </a:pPr>
            <a:endParaRPr lang="en-US" altLang="ko-KR" sz="1400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6084888" y="2565400"/>
            <a:ext cx="24479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en-US" altLang="ko-KR" sz="1400"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목 적 </a:t>
            </a:r>
            <a:r>
              <a:rPr lang="en-US" altLang="ko-KR">
                <a:latin typeface="배달의민족 주아" charset="-127"/>
                <a:ea typeface="배달의민족 주아" charset="-127"/>
              </a:rPr>
              <a:t>: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치료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(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재활과 회복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)</a:t>
            </a:r>
          </a:p>
          <a:p>
            <a:pPr>
              <a:spcBef>
                <a:spcPct val="15000"/>
              </a:spcBef>
            </a:pP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 sz="1400" b="1">
                <a:latin typeface="배달의민족 주아" charset="-127"/>
                <a:ea typeface="배달의민족 주아" charset="-127"/>
              </a:rPr>
              <a:t>대 상 </a:t>
            </a:r>
            <a:r>
              <a:rPr lang="en-US" altLang="ko-KR" sz="1400" b="1">
                <a:latin typeface="배달의민족 주아" charset="-127"/>
                <a:ea typeface="배달의민족 주아" charset="-127"/>
              </a:rPr>
              <a:t>: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만성적인 문제 음주자</a:t>
            </a:r>
          </a:p>
          <a:p>
            <a:pPr>
              <a:spcBef>
                <a:spcPct val="15000"/>
              </a:spcBef>
            </a:pPr>
            <a:r>
              <a:rPr lang="en-US" altLang="ko-KR" sz="1400"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치료 과정 </a:t>
            </a:r>
            <a:r>
              <a:rPr lang="en-US" altLang="ko-KR">
                <a:latin typeface="배달의민족 주아" charset="-127"/>
                <a:ea typeface="배달의민족 주아" charset="-127"/>
              </a:rPr>
              <a:t>: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문제 발견</a:t>
            </a:r>
          </a:p>
          <a:p>
            <a:pPr>
              <a:spcBef>
                <a:spcPct val="15000"/>
              </a:spcBef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                   해독 과정</a:t>
            </a:r>
          </a:p>
          <a:p>
            <a:pPr>
              <a:spcBef>
                <a:spcPct val="15000"/>
              </a:spcBef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                   재활 과정</a:t>
            </a:r>
          </a:p>
          <a:p>
            <a:pPr>
              <a:spcBef>
                <a:spcPct val="15000"/>
              </a:spcBef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                   사후 관리</a:t>
            </a:r>
          </a:p>
          <a:p>
            <a:pPr>
              <a:spcBef>
                <a:spcPct val="15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프로그램 </a:t>
            </a:r>
            <a:r>
              <a:rPr lang="en-US" altLang="ko-KR">
                <a:latin typeface="배달의민족 주아" charset="-127"/>
                <a:ea typeface="배달의민족 주아" charset="-127"/>
              </a:rPr>
              <a:t>:</a:t>
            </a:r>
          </a:p>
          <a:p>
            <a:pPr>
              <a:spcBef>
                <a:spcPct val="15000"/>
              </a:spcBef>
              <a:buFont typeface="Wingdings" pitchFamily="2" charset="2"/>
              <a:buChar char="Ø"/>
            </a:pP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노인전용 음주치료 프로그램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  </a:t>
            </a: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문제 음주 원인 및 결과분석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  </a:t>
            </a: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문제 해결 능력의 향상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  </a:t>
            </a: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연령동질적인 단주 자조집단과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     사회지지 집단의 활성화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      </a:t>
            </a:r>
          </a:p>
        </p:txBody>
      </p:sp>
      <p:pic>
        <p:nvPicPr>
          <p:cNvPr id="45077" name="Picture 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96975"/>
            <a:ext cx="100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3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3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30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30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30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30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0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0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3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3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3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3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3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3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3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3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3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3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3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30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0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30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30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30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0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30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30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30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30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30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30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0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0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0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30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30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30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3027" grpId="0"/>
      <p:bldP spid="43028" grpId="0"/>
      <p:bldP spid="430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46087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46088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323850" y="1125538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92275" y="1484313"/>
            <a:ext cx="2232025" cy="574675"/>
          </a:xfrm>
          <a:prstGeom prst="wedgeRoundRectCallout">
            <a:avLst>
              <a:gd name="adj1" fmla="val -57824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문제음주의 향후 과제</a:t>
            </a:r>
            <a:r>
              <a:rPr kumimoji="0" lang="en-US" altLang="ko-KR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116013" y="2205038"/>
            <a:ext cx="7561262" cy="3744912"/>
          </a:xfrm>
          <a:prstGeom prst="wedgeRoundRectCallout">
            <a:avLst>
              <a:gd name="adj1" fmla="val 40153"/>
              <a:gd name="adj2" fmla="val -64708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092" name="Rectangle 18"/>
          <p:cNvSpPr>
            <a:spLocks noChangeArrowheads="1"/>
          </p:cNvSpPr>
          <p:nvPr/>
        </p:nvSpPr>
        <p:spPr bwMode="auto">
          <a:xfrm>
            <a:off x="1403350" y="2565400"/>
            <a:ext cx="2592388" cy="309562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800"/>
          </a:p>
        </p:txBody>
      </p:sp>
      <p:pic>
        <p:nvPicPr>
          <p:cNvPr id="46093" name="Picture 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96975"/>
            <a:ext cx="100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4" name="Rectangle 20"/>
          <p:cNvSpPr>
            <a:spLocks noChangeArrowheads="1"/>
          </p:cNvSpPr>
          <p:nvPr/>
        </p:nvSpPr>
        <p:spPr bwMode="auto">
          <a:xfrm>
            <a:off x="4067175" y="2565400"/>
            <a:ext cx="2879725" cy="309562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46095" name="Rectangle 21"/>
          <p:cNvSpPr>
            <a:spLocks noChangeArrowheads="1"/>
          </p:cNvSpPr>
          <p:nvPr/>
        </p:nvSpPr>
        <p:spPr bwMode="auto">
          <a:xfrm>
            <a:off x="7019925" y="2565400"/>
            <a:ext cx="1439863" cy="309562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140200" y="2565400"/>
            <a:ext cx="29527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  일차적 예방의 일환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 퇴직을 앞두고 있는 자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&gt;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퇴직 전 교육프로그램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: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스트레스성 생애사건의 이해와 대처능력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: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음주의 영향</a:t>
            </a: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알코올 남용의 원인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 퇴직∙사별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병원∙의원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요양원 입소자 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&gt;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sz="1400">
                <a:latin typeface="배달의민족 주아" charset="-127"/>
                <a:ea typeface="배달의민족 주아" charset="-127"/>
              </a:rPr>
              <a:t> </a:t>
            </a: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: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현재 당면한 문제와 대처방법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: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노인 문제 음주 원인과 결과 등에 관한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 상담프로그램과 교육프로그램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이차적 예방의 일환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지역사회 내 의뢰체계 구축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교육과 홍보 </a:t>
            </a: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프로그램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ko-KR" sz="1400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ko-KR" altLang="en-US" sz="1400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1331913" y="2565400"/>
            <a:ext cx="273685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음주 행위에 대한 예방정책 미비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ko-KR" altLang="en-US" sz="1400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음주문제 해결 프로그램 제공 미비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ko-KR" altLang="en-US" sz="1400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문제음주에 대한 인식과 파악 불충분</a:t>
            </a:r>
            <a:r>
              <a:rPr lang="en-US" altLang="ko-KR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altLang="ko-KR" sz="1400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충분한 개입 이루어지지 못함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ko-KR" altLang="en-US" sz="1400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대책도 거의 없는 실정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ko-KR" altLang="en-US" sz="1400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효과적인 예방 프로그램의 개발 필요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ko-KR" altLang="en-US" sz="14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7019925" y="2420938"/>
            <a:ext cx="1439863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ko-KR" altLang="en-US" sz="1400">
              <a:latin typeface="배달의민족 주아" charset="-127"/>
              <a:ea typeface="배달의민족 주아" charset="-127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치 료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스트레스의 원인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적극적인 대처방안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교육과 훈련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ko-KR" altLang="en-US" sz="1400">
              <a:latin typeface="배달의민족 주아" charset="-127"/>
              <a:ea typeface="배달의민족 주아" charset="-127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1400"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치료프로그램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-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지역정신보건센터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알코올상담센터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의료기관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ko-KR" altLang="en-US" sz="14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노인복지관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사회복지관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노인전문병원</a:t>
            </a:r>
          </a:p>
          <a:p>
            <a:pPr algn="ctr">
              <a:lnSpc>
                <a:spcPct val="25000"/>
              </a:lnSpc>
              <a:spcBef>
                <a:spcPct val="50000"/>
              </a:spcBef>
            </a:pPr>
            <a:endParaRPr lang="en-US" altLang="ko-KR" sz="14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0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0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0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0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0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0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0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0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0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40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0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0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40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0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0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0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0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0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40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0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0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40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0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0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4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4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4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4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4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4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4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4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4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4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4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40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40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40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40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40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40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40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40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40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497888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Box 22"/>
          <p:cNvSpPr txBox="1">
            <a:spLocks noChangeArrowheads="1"/>
          </p:cNvSpPr>
          <p:nvPr/>
        </p:nvSpPr>
        <p:spPr bwMode="auto">
          <a:xfrm>
            <a:off x="2771775" y="2708275"/>
            <a:ext cx="5257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800"/>
              <a:t> </a:t>
            </a:r>
            <a:r>
              <a:rPr kumimoji="0" lang="en-US" altLang="ko-KR" sz="2000">
                <a:latin typeface="배달의민족 주아" charset="-127"/>
                <a:ea typeface="배달의민족 주아" charset="-127"/>
              </a:rPr>
              <a:t>Q1. </a:t>
            </a:r>
            <a:r>
              <a:rPr kumimoji="0" lang="ko-KR" altLang="en-US" sz="2000">
                <a:solidFill>
                  <a:srgbClr val="FF3399"/>
                </a:solidFill>
                <a:latin typeface="배달의민족 주아" charset="-127"/>
                <a:ea typeface="배달의민족 주아" charset="-127"/>
              </a:rPr>
              <a:t>문제 음주의 치료과정</a:t>
            </a:r>
            <a:r>
              <a:rPr kumimoji="0" lang="ko-KR" altLang="en-US" sz="2000">
                <a:latin typeface="배달의민족 주아" charset="-127"/>
                <a:ea typeface="배달의민족 주아" charset="-127"/>
              </a:rPr>
              <a:t>으로</a:t>
            </a:r>
            <a:r>
              <a:rPr kumimoji="0" lang="ko-KR" altLang="en-US" sz="2000">
                <a:solidFill>
                  <a:srgbClr val="FF3399"/>
                </a:solidFill>
                <a:latin typeface="배달의민족 주아" charset="-127"/>
                <a:ea typeface="배달의민족 주아" charset="-127"/>
              </a:rPr>
              <a:t> 바른 것은</a:t>
            </a:r>
            <a:r>
              <a:rPr kumimoji="0" lang="en-US" altLang="ko-KR" sz="2000">
                <a:latin typeface="배달의민족 주아" charset="-127"/>
                <a:ea typeface="배달의민족 주아" charset="-127"/>
              </a:rPr>
              <a:t>?</a:t>
            </a:r>
            <a:endParaRPr kumimoji="0" lang="en-US" altLang="ko-KR" sz="2000" b="1">
              <a:latin typeface="배달의민족 주아" charset="-127"/>
              <a:ea typeface="배달의민족 주아" charset="-127"/>
            </a:endParaRPr>
          </a:p>
          <a:p>
            <a:endParaRPr kumimoji="0" lang="en-US" altLang="ko-KR" sz="2000" b="1">
              <a:latin typeface="배달의민족 주아" charset="-127"/>
              <a:ea typeface="배달의민족 주아" charset="-127"/>
            </a:endParaRPr>
          </a:p>
          <a:p>
            <a:r>
              <a:rPr kumimoji="0" lang="en-US" altLang="ko-KR" sz="1800" b="1">
                <a:latin typeface="배달의민족 주아" charset="-127"/>
                <a:ea typeface="배달의민족 주아" charset="-127"/>
              </a:rPr>
              <a:t>① </a:t>
            </a: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문제발견</a:t>
            </a:r>
            <a:r>
              <a:rPr kumimoji="0" lang="en-US" altLang="ko-KR" sz="1800" b="1">
                <a:latin typeface="배달의민족 주아" charset="-127"/>
                <a:ea typeface="배달의민족 주아" charset="-127"/>
              </a:rPr>
              <a:t>-&gt; </a:t>
            </a: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재활과정</a:t>
            </a:r>
            <a:r>
              <a:rPr kumimoji="0" lang="en-US" altLang="ko-KR" sz="1800" b="1">
                <a:latin typeface="배달의민족 주아" charset="-127"/>
                <a:ea typeface="배달의민족 주아" charset="-127"/>
              </a:rPr>
              <a:t>-&gt; </a:t>
            </a: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해독과정</a:t>
            </a:r>
            <a:r>
              <a:rPr kumimoji="0" lang="en-US" altLang="ko-KR" sz="1800" b="1">
                <a:latin typeface="배달의민족 주아" charset="-127"/>
                <a:ea typeface="배달의민족 주아" charset="-127"/>
              </a:rPr>
              <a:t>-&gt;</a:t>
            </a: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사후관리</a:t>
            </a:r>
          </a:p>
          <a:p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 </a:t>
            </a:r>
          </a:p>
          <a:p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② 해독과정</a:t>
            </a:r>
            <a:r>
              <a:rPr kumimoji="0" lang="en-US" altLang="ko-KR" sz="1800" b="1">
                <a:latin typeface="배달의민족 주아" charset="-127"/>
                <a:ea typeface="배달의민족 주아" charset="-127"/>
              </a:rPr>
              <a:t>-&gt; </a:t>
            </a: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문제발견</a:t>
            </a:r>
            <a:r>
              <a:rPr kumimoji="0" lang="en-US" altLang="ko-KR" sz="1800" b="1">
                <a:latin typeface="배달의민족 주아" charset="-127"/>
                <a:ea typeface="배달의민족 주아" charset="-127"/>
              </a:rPr>
              <a:t>-&gt; </a:t>
            </a: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재활과정</a:t>
            </a:r>
            <a:r>
              <a:rPr kumimoji="0" lang="en-US" altLang="ko-KR" sz="1800" b="1">
                <a:latin typeface="배달의민족 주아" charset="-127"/>
                <a:ea typeface="배달의민족 주아" charset="-127"/>
              </a:rPr>
              <a:t>-&gt;</a:t>
            </a: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사후관리</a:t>
            </a:r>
          </a:p>
          <a:p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 </a:t>
            </a:r>
          </a:p>
          <a:p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③ 해독과정</a:t>
            </a:r>
            <a:r>
              <a:rPr kumimoji="0" lang="en-US" altLang="ko-KR" sz="1800" b="1">
                <a:latin typeface="배달의민족 주아" charset="-127"/>
                <a:ea typeface="배달의민족 주아" charset="-127"/>
              </a:rPr>
              <a:t>-&gt; </a:t>
            </a: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재활과정</a:t>
            </a:r>
            <a:r>
              <a:rPr kumimoji="0" lang="en-US" altLang="ko-KR" sz="1800" b="1">
                <a:latin typeface="배달의민족 주아" charset="-127"/>
                <a:ea typeface="배달의민족 주아" charset="-127"/>
              </a:rPr>
              <a:t>-&gt; </a:t>
            </a: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문제발견</a:t>
            </a:r>
            <a:r>
              <a:rPr kumimoji="0" lang="en-US" altLang="ko-KR" sz="1800" b="1">
                <a:latin typeface="배달의민족 주아" charset="-127"/>
                <a:ea typeface="배달의민족 주아" charset="-127"/>
              </a:rPr>
              <a:t>-&gt;</a:t>
            </a: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사후관리 </a:t>
            </a:r>
          </a:p>
          <a:p>
            <a:endParaRPr kumimoji="0" lang="en-US" altLang="ko-KR" sz="1800">
              <a:latin typeface="배달의민족 주아" charset="-127"/>
              <a:ea typeface="배달의민족 주아" charset="-127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1420">
            <a:off x="323850" y="0"/>
            <a:ext cx="388778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771775" y="4868863"/>
            <a:ext cx="5256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④ 문제발견</a:t>
            </a:r>
            <a:r>
              <a:rPr kumimoji="0" lang="en-US" altLang="ko-KR" sz="1800" b="1">
                <a:latin typeface="배달의민족 주아" charset="-127"/>
                <a:ea typeface="배달의민족 주아" charset="-127"/>
              </a:rPr>
              <a:t>-&gt; </a:t>
            </a: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해독과정</a:t>
            </a:r>
            <a:r>
              <a:rPr kumimoji="0" lang="en-US" altLang="ko-KR" sz="1800" b="1">
                <a:latin typeface="배달의민족 주아" charset="-127"/>
                <a:ea typeface="배달의민족 주아" charset="-127"/>
              </a:rPr>
              <a:t>-&gt; </a:t>
            </a: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재활과정</a:t>
            </a:r>
            <a:r>
              <a:rPr kumimoji="0" lang="en-US" altLang="ko-KR" sz="1800" b="1">
                <a:latin typeface="배달의민족 주아" charset="-127"/>
                <a:ea typeface="배달의민족 주아" charset="-127"/>
              </a:rPr>
              <a:t>-&gt;</a:t>
            </a: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사후관리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48135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48136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323850" y="1125538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92275" y="1484313"/>
            <a:ext cx="2232025" cy="574675"/>
          </a:xfrm>
          <a:prstGeom prst="wedgeRoundRectCallout">
            <a:avLst>
              <a:gd name="adj1" fmla="val -57824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일차적 자살 예방 </a:t>
            </a:r>
            <a:r>
              <a:rPr kumimoji="0" lang="en-US" altLang="ko-KR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116013" y="2276475"/>
            <a:ext cx="7489825" cy="3529013"/>
          </a:xfrm>
          <a:prstGeom prst="wedgeRoundRectCallout">
            <a:avLst>
              <a:gd name="adj1" fmla="val 35227"/>
              <a:gd name="adj2" fmla="val -65611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140" name="Rectangle 15"/>
          <p:cNvSpPr>
            <a:spLocks noChangeArrowheads="1"/>
          </p:cNvSpPr>
          <p:nvPr/>
        </p:nvSpPr>
        <p:spPr bwMode="auto">
          <a:xfrm>
            <a:off x="1258888" y="2636838"/>
            <a:ext cx="3744912" cy="2736850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48141" name="Rectangle 19"/>
          <p:cNvSpPr>
            <a:spLocks noChangeArrowheads="1"/>
          </p:cNvSpPr>
          <p:nvPr/>
        </p:nvSpPr>
        <p:spPr bwMode="auto">
          <a:xfrm>
            <a:off x="5076825" y="2636838"/>
            <a:ext cx="3382963" cy="273685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3203575" y="2349500"/>
            <a:ext cx="360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    목 적 </a:t>
            </a:r>
            <a:r>
              <a:rPr lang="en-US" altLang="ko-KR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: </a:t>
            </a:r>
            <a:r>
              <a:rPr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자살 의도 전개 자체를</a:t>
            </a:r>
            <a:r>
              <a:rPr lang="ko-KR" altLang="en-US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사전에 억제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1187450" y="2636838"/>
            <a:ext cx="38877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교육 및 훈련 프로그램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&gt;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ko-KR" sz="1400"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인구학적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상황적 요인들의 숙지 및 분석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ko-KR" sz="1400"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자살의 경고 사인 및 단서에 관해 훈련하는 것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ko-KR" sz="1400"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의뢰 가능한 지역사회 자원의 존재와 활용에 관한 내용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ko-KR" sz="1400"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노인자살의 다양한 유형에 관한 인식과 지식의 확장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ko-KR" sz="1400"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자살자 유가족에 대한 세심한 배려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ko-KR" sz="1400"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노화와 노인에 관한 일반적인 지식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5076825" y="2636838"/>
            <a:ext cx="37433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자살 동기 및 조건의 사전 대응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&gt;</a:t>
            </a:r>
          </a:p>
          <a:p>
            <a:pPr>
              <a:spcBef>
                <a:spcPct val="50000"/>
              </a:spcBef>
            </a:pPr>
            <a:endParaRPr lang="ko-KR" altLang="en-US" sz="1400">
              <a:latin typeface="배달의민족 주아" charset="-127"/>
              <a:ea typeface="배달의민족 주아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400"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자살과 관련된 건강 및 육체적 요인들의 예방</a:t>
            </a:r>
          </a:p>
          <a:p>
            <a:pPr>
              <a:spcBef>
                <a:spcPct val="50000"/>
              </a:spcBef>
            </a:pPr>
            <a:endParaRPr lang="ko-KR" altLang="en-US" sz="1400">
              <a:latin typeface="배달의민족 주아" charset="-127"/>
              <a:ea typeface="배달의민족 주아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400"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자살과 관련된 경제적 요인의 예방</a:t>
            </a:r>
          </a:p>
          <a:p>
            <a:pPr>
              <a:spcBef>
                <a:spcPct val="50000"/>
              </a:spcBef>
            </a:pPr>
            <a:endParaRPr lang="ko-KR" altLang="en-US" sz="1400">
              <a:latin typeface="배달의민족 주아" charset="-127"/>
              <a:ea typeface="배달의민족 주아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400"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자살과 관련된 사회적 역할상실 요인의 예방</a:t>
            </a:r>
          </a:p>
        </p:txBody>
      </p:sp>
      <p:pic>
        <p:nvPicPr>
          <p:cNvPr id="48145" name="Picture 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96975"/>
            <a:ext cx="100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507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49159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49160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323850" y="1125538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92275" y="1484313"/>
            <a:ext cx="2232025" cy="574675"/>
          </a:xfrm>
          <a:prstGeom prst="wedgeRoundRectCallout">
            <a:avLst>
              <a:gd name="adj1" fmla="val -57824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이차적 자살 예방</a:t>
            </a:r>
            <a:r>
              <a:rPr kumimoji="0" lang="en-US" altLang="ko-KR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116013" y="2636838"/>
            <a:ext cx="7559675" cy="1655762"/>
          </a:xfrm>
          <a:prstGeom prst="wedgeRoundRectCallout">
            <a:avLst>
              <a:gd name="adj1" fmla="val 44644"/>
              <a:gd name="adj2" fmla="val -69944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1835150" y="2708275"/>
            <a:ext cx="583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latin typeface="배달의민족 주아" charset="-127"/>
                <a:ea typeface="배달의민족 주아" charset="-127"/>
              </a:rPr>
              <a:t>      목 적 </a:t>
            </a:r>
            <a:r>
              <a:rPr lang="en-US" altLang="ko-KR">
                <a:latin typeface="배달의민족 주아" charset="-127"/>
                <a:ea typeface="배달의민족 주아" charset="-127"/>
              </a:rPr>
              <a:t>: </a:t>
            </a:r>
            <a:r>
              <a:rPr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자살을 고려하기 시작한 사람 확인 후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자살 과정에 개입하여 중단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1258888" y="3141663"/>
            <a:ext cx="2376487" cy="863600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>
                <a:latin typeface="배달의민족 주아" charset="-127"/>
                <a:ea typeface="배달의민족 주아" charset="-127"/>
              </a:rPr>
              <a:t>노인전화 상담서비스 운영</a:t>
            </a: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3708400" y="3141663"/>
            <a:ext cx="2376488" cy="863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>
                <a:latin typeface="배달의민족 주아" charset="-127"/>
                <a:ea typeface="배달의민족 주아" charset="-127"/>
              </a:rPr>
              <a:t>노인자살예방센터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6156325" y="3141663"/>
            <a:ext cx="2376488" cy="8636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>
                <a:latin typeface="배달의민족 주아" charset="-127"/>
                <a:ea typeface="배달의민족 주아" charset="-127"/>
              </a:rPr>
              <a:t>게이트키퍼 프로그램</a:t>
            </a:r>
          </a:p>
        </p:txBody>
      </p:sp>
      <p:pic>
        <p:nvPicPr>
          <p:cNvPr id="49168" name="Picture 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96975"/>
            <a:ext cx="100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타원 30"/>
          <p:cNvSpPr>
            <a:spLocks noChangeArrowheads="1"/>
          </p:cNvSpPr>
          <p:nvPr/>
        </p:nvSpPr>
        <p:spPr bwMode="auto">
          <a:xfrm>
            <a:off x="323850" y="4797425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9170" name="Picture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868863"/>
            <a:ext cx="100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모서리가 둥근 사각형 설명선 21"/>
          <p:cNvSpPr>
            <a:spLocks noChangeArrowheads="1"/>
          </p:cNvSpPr>
          <p:nvPr/>
        </p:nvSpPr>
        <p:spPr bwMode="auto">
          <a:xfrm>
            <a:off x="1692275" y="5084763"/>
            <a:ext cx="1871663" cy="574675"/>
          </a:xfrm>
          <a:prstGeom prst="wedgeRoundRectCallout">
            <a:avLst>
              <a:gd name="adj1" fmla="val -59329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알아보러 가요</a:t>
            </a:r>
            <a:r>
              <a:rPr kumimoji="0" lang="en-US" altLang="ko-KR">
                <a:latin typeface="배달의민족 주아" charset="-127"/>
                <a:ea typeface="배달의민족 주아" charset="-127"/>
              </a:rPr>
              <a:t>^^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6096" grpId="0"/>
      <p:bldP spid="46097" grpId="0" animBg="1"/>
      <p:bldP spid="46102" grpId="0" animBg="1"/>
      <p:bldP spid="46104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50183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323850" y="1125538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186" name="모서리가 둥근 사각형 설명선 26"/>
          <p:cNvSpPr>
            <a:spLocks noChangeArrowheads="1"/>
          </p:cNvSpPr>
          <p:nvPr/>
        </p:nvSpPr>
        <p:spPr bwMode="auto">
          <a:xfrm>
            <a:off x="1042988" y="2205038"/>
            <a:ext cx="7562850" cy="3600450"/>
          </a:xfrm>
          <a:prstGeom prst="wedgeRoundRectCallout">
            <a:avLst>
              <a:gd name="adj1" fmla="val 35370"/>
              <a:gd name="adj2" fmla="val -63315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ko-KR" sz="1800"/>
              <a:t> </a:t>
            </a:r>
            <a:endParaRPr lang="ko-KR" altLang="en-US" sz="1800"/>
          </a:p>
        </p:txBody>
      </p:sp>
      <p:sp>
        <p:nvSpPr>
          <p:cNvPr id="50187" name="Rectangle 15"/>
          <p:cNvSpPr>
            <a:spLocks noChangeArrowheads="1"/>
          </p:cNvSpPr>
          <p:nvPr/>
        </p:nvSpPr>
        <p:spPr bwMode="auto">
          <a:xfrm>
            <a:off x="3995738" y="2565400"/>
            <a:ext cx="4248150" cy="287972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800"/>
          </a:p>
        </p:txBody>
      </p:sp>
      <p:sp>
        <p:nvSpPr>
          <p:cNvPr id="50188" name="Text Box 16"/>
          <p:cNvSpPr txBox="1">
            <a:spLocks noChangeArrowheads="1"/>
          </p:cNvSpPr>
          <p:nvPr/>
        </p:nvSpPr>
        <p:spPr bwMode="auto">
          <a:xfrm>
            <a:off x="3708400" y="2708275"/>
            <a:ext cx="45354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en-US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pPr>
              <a:spcBef>
                <a:spcPct val="50000"/>
              </a:spcBef>
            </a:pPr>
            <a:endParaRPr lang="ko-KR" altLang="en-US">
              <a:latin typeface="배달의민족 주아" charset="-127"/>
              <a:ea typeface="배달의민족 주아" charset="-127"/>
            </a:endParaRPr>
          </a:p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835150" y="1341438"/>
            <a:ext cx="2374900" cy="574675"/>
          </a:xfrm>
          <a:prstGeom prst="wedgeRoundRectCallout">
            <a:avLst>
              <a:gd name="adj1" fmla="val -62097"/>
              <a:gd name="adj2" fmla="val -25690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노인 전화 상담서비스 운영</a:t>
            </a:r>
          </a:p>
        </p:txBody>
      </p:sp>
      <p:sp>
        <p:nvSpPr>
          <p:cNvPr id="50190" name="Text Box 20"/>
          <p:cNvSpPr txBox="1">
            <a:spLocks noChangeArrowheads="1"/>
          </p:cNvSpPr>
          <p:nvPr/>
        </p:nvSpPr>
        <p:spPr bwMode="auto">
          <a:xfrm>
            <a:off x="3563938" y="5516563"/>
            <a:ext cx="4391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u="sng"/>
              <a:t>https://</a:t>
            </a:r>
            <a:r>
              <a:rPr lang="en-US" altLang="ko-KR" sz="1200" u="sng">
                <a:hlinkClick r:id="rId2"/>
              </a:rPr>
              <a:t>www.youtube.com/watch?v=sOhCtFb6W0U</a:t>
            </a:r>
            <a:r>
              <a:rPr lang="en-US" altLang="ko-KR" sz="1200" u="sng"/>
              <a:t> </a:t>
            </a:r>
            <a:r>
              <a:rPr lang="en-US" altLang="ko-KR" sz="1200"/>
              <a:t> </a:t>
            </a:r>
            <a:endParaRPr lang="ko-KR" altLang="en-US" sz="1200"/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3995738" y="2565400"/>
            <a:ext cx="45354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en-US" sz="1400">
              <a:latin typeface="배달의민족 주아" charset="-127"/>
              <a:ea typeface="배달의민족 주아" charset="-127"/>
            </a:endParaRPr>
          </a:p>
          <a:p>
            <a:pPr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노인이 전화상담을 의뢰하는 경우만 개입 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소극적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자살위험 노인들에게 직접 전화 걸어 상담과 도움 제공 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적극적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노인들 중 우울증상 있는 자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사례관리 기법을 도입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클라이언트의 신체 심리적 욕구의 평가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지역사회 서비스 기관과의 연계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지속적인 상담서비스</a:t>
            </a:r>
          </a:p>
          <a:p>
            <a:pPr>
              <a:spcBef>
                <a:spcPct val="50000"/>
              </a:spcBef>
            </a:pP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거동이 불편한 노인들에게 가장 효과적인 방법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 한국노인의 전화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보건복지부 보건복지 콜 센터 </a:t>
            </a:r>
            <a:r>
              <a:rPr lang="en-US" altLang="ko-KR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129</a:t>
            </a:r>
          </a:p>
        </p:txBody>
      </p:sp>
      <p:sp>
        <p:nvSpPr>
          <p:cNvPr id="50192" name="Text Box 25"/>
          <p:cNvSpPr txBox="1">
            <a:spLocks noChangeArrowheads="1"/>
          </p:cNvSpPr>
          <p:nvPr/>
        </p:nvSpPr>
        <p:spPr bwMode="auto">
          <a:xfrm>
            <a:off x="1258888" y="2565400"/>
            <a:ext cx="2665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en-US" sz="1800">
              <a:latin typeface="배달의민족 주아" charset="-127"/>
              <a:ea typeface="배달의민족 주아" charset="-127"/>
            </a:endParaRPr>
          </a:p>
        </p:txBody>
      </p:sp>
      <p:pic>
        <p:nvPicPr>
          <p:cNvPr id="50193" name="Picture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96975"/>
            <a:ext cx="100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781300"/>
            <a:ext cx="2881312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51207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51208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323850" y="1125538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92275" y="1484313"/>
            <a:ext cx="2232025" cy="574675"/>
          </a:xfrm>
          <a:prstGeom prst="wedgeRoundRectCallout">
            <a:avLst>
              <a:gd name="adj1" fmla="val -57824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노인자살예방센터 </a:t>
            </a:r>
            <a:r>
              <a:rPr kumimoji="0" lang="en-US" altLang="ko-KR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51211" name="모서리가 둥근 사각형 설명선 26"/>
          <p:cNvSpPr>
            <a:spLocks noChangeArrowheads="1"/>
          </p:cNvSpPr>
          <p:nvPr/>
        </p:nvSpPr>
        <p:spPr bwMode="auto">
          <a:xfrm>
            <a:off x="1116013" y="2276475"/>
            <a:ext cx="7559675" cy="3529013"/>
          </a:xfrm>
          <a:prstGeom prst="wedgeRoundRectCallout">
            <a:avLst>
              <a:gd name="adj1" fmla="val 34440"/>
              <a:gd name="adj2" fmla="val -65611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kumimoji="0" lang="ko-KR" altLang="en-US" sz="1800"/>
          </a:p>
        </p:txBody>
      </p:sp>
      <p:sp>
        <p:nvSpPr>
          <p:cNvPr id="51212" name="Rectangle 15"/>
          <p:cNvSpPr>
            <a:spLocks noChangeArrowheads="1"/>
          </p:cNvSpPr>
          <p:nvPr/>
        </p:nvSpPr>
        <p:spPr bwMode="auto">
          <a:xfrm>
            <a:off x="4572000" y="2565400"/>
            <a:ext cx="3600450" cy="2879725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23565" name="TextBox 22"/>
          <p:cNvSpPr txBox="1">
            <a:spLocks noChangeArrowheads="1"/>
          </p:cNvSpPr>
          <p:nvPr/>
        </p:nvSpPr>
        <p:spPr bwMode="auto">
          <a:xfrm>
            <a:off x="4932363" y="53736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u="sng">
                <a:hlinkClick r:id="rId2"/>
              </a:rPr>
              <a:t>http://www.tagstory.com/100067293</a:t>
            </a:r>
            <a:r>
              <a:rPr kumimoji="0" lang="en-US" altLang="ko-KR" sz="1200"/>
              <a:t> </a:t>
            </a:r>
            <a:r>
              <a:rPr kumimoji="0" lang="en-US" altLang="ko-KR" sz="1800"/>
              <a:t> </a:t>
            </a:r>
          </a:p>
        </p:txBody>
      </p:sp>
      <p:sp>
        <p:nvSpPr>
          <p:cNvPr id="51214" name="Text Box 18"/>
          <p:cNvSpPr txBox="1">
            <a:spLocks noChangeArrowheads="1"/>
          </p:cNvSpPr>
          <p:nvPr/>
        </p:nvSpPr>
        <p:spPr bwMode="auto">
          <a:xfrm>
            <a:off x="3708400" y="2708275"/>
            <a:ext cx="4535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en-US" sz="1800"/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4572000" y="3068638"/>
            <a:ext cx="36718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latin typeface="배달의민족 주아" charset="-127"/>
                <a:ea typeface="배달의민족 주아" charset="-127"/>
              </a:rPr>
              <a:t>노인전용 </a:t>
            </a:r>
            <a:r>
              <a:rPr lang="en-US" altLang="ko-KR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24</a:t>
            </a:r>
            <a:r>
              <a:rPr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시간 전화상담서비스</a:t>
            </a:r>
          </a:p>
          <a:p>
            <a:pPr>
              <a:spcBef>
                <a:spcPct val="50000"/>
              </a:spcBef>
            </a:pPr>
            <a:endParaRPr lang="ko-KR" altLang="en-US">
              <a:latin typeface="배달의민족 주아" charset="-127"/>
              <a:ea typeface="배달의민족 주아" charset="-127"/>
            </a:endParaRPr>
          </a:p>
          <a:p>
            <a:pPr>
              <a:spcBef>
                <a:spcPct val="50000"/>
              </a:spcBef>
            </a:pPr>
            <a:r>
              <a:rPr lang="en-US" altLang="ko-KR">
                <a:latin typeface="배달의민족 주아" charset="-127"/>
                <a:ea typeface="배달의민족 주아" charset="-127"/>
              </a:rPr>
              <a:t>60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세 이상 노인우애방문과 심리치료방문 병행</a:t>
            </a:r>
          </a:p>
          <a:p>
            <a:pPr>
              <a:spcBef>
                <a:spcPct val="50000"/>
              </a:spcBef>
            </a:pPr>
            <a:endParaRPr lang="ko-KR" altLang="en-US">
              <a:latin typeface="배달의민족 주아" charset="-127"/>
              <a:ea typeface="배달의민족 주아" charset="-127"/>
            </a:endParaRPr>
          </a:p>
          <a:p>
            <a:pPr>
              <a:spcBef>
                <a:spcPct val="50000"/>
              </a:spcBef>
            </a:pPr>
            <a:r>
              <a:rPr lang="ko-KR" altLang="en-US">
                <a:latin typeface="배달의민족 주아" charset="-127"/>
                <a:ea typeface="배달의민족 주아" charset="-127"/>
              </a:rPr>
              <a:t>자살 유가족에게 </a:t>
            </a:r>
            <a:r>
              <a:rPr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위로 및 지지서비스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 제공</a:t>
            </a:r>
          </a:p>
        </p:txBody>
      </p:sp>
      <p:pic>
        <p:nvPicPr>
          <p:cNvPr id="51216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96975"/>
            <a:ext cx="100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2492375"/>
            <a:ext cx="2951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3357563"/>
            <a:ext cx="2762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9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4508500"/>
            <a:ext cx="30686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0" name="Text Box 26"/>
          <p:cNvSpPr txBox="1">
            <a:spLocks noChangeArrowheads="1"/>
          </p:cNvSpPr>
          <p:nvPr/>
        </p:nvSpPr>
        <p:spPr bwMode="auto">
          <a:xfrm>
            <a:off x="1476375" y="5157788"/>
            <a:ext cx="2951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/>
              <a:t>출 처 </a:t>
            </a:r>
            <a:r>
              <a:rPr lang="en-US" altLang="ko-KR" sz="1200"/>
              <a:t>: </a:t>
            </a:r>
            <a:r>
              <a:rPr lang="ko-KR" altLang="en-US" sz="1200"/>
              <a:t>노인전용자살예방센터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56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52231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52232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323850" y="1125538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92275" y="1484313"/>
            <a:ext cx="2232025" cy="574675"/>
          </a:xfrm>
          <a:prstGeom prst="wedgeRoundRectCallout">
            <a:avLst>
              <a:gd name="adj1" fmla="val -57824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게이트키퍼 프로그램 </a:t>
            </a:r>
            <a:r>
              <a:rPr kumimoji="0" lang="en-US" altLang="ko-KR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116013" y="2276475"/>
            <a:ext cx="7489825" cy="3529013"/>
          </a:xfrm>
          <a:prstGeom prst="wedgeRoundRectCallout">
            <a:avLst>
              <a:gd name="adj1" fmla="val 35227"/>
              <a:gd name="adj2" fmla="val -65611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2236" name="Rectangle 16"/>
          <p:cNvSpPr>
            <a:spLocks noChangeArrowheads="1"/>
          </p:cNvSpPr>
          <p:nvPr/>
        </p:nvSpPr>
        <p:spPr bwMode="auto">
          <a:xfrm>
            <a:off x="3708400" y="2492375"/>
            <a:ext cx="4392613" cy="3025775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800"/>
          </a:p>
        </p:txBody>
      </p:sp>
      <p:pic>
        <p:nvPicPr>
          <p:cNvPr id="52237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492375"/>
            <a:ext cx="23050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8" name="Text Box 18"/>
          <p:cNvSpPr txBox="1">
            <a:spLocks noChangeArrowheads="1"/>
          </p:cNvSpPr>
          <p:nvPr/>
        </p:nvSpPr>
        <p:spPr bwMode="auto">
          <a:xfrm>
            <a:off x="1258888" y="3716338"/>
            <a:ext cx="244951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latin typeface="배달의민족 주아" charset="-127"/>
                <a:ea typeface="배달의민족 주아" charset="-127"/>
              </a:rPr>
              <a:t>  '</a:t>
            </a:r>
            <a:r>
              <a:rPr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문지기</a:t>
            </a:r>
            <a:r>
              <a:rPr lang="en-US" altLang="ko-KR" sz="1800">
                <a:latin typeface="배달의민족 주아" charset="-127"/>
                <a:ea typeface="배달의민족 주아" charset="-127"/>
              </a:rPr>
              <a:t>'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라는 뜻으로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 자살위험 대상자와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             자살 예방센터 사이에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 중간다리 역할을 하는</a:t>
            </a:r>
          </a:p>
          <a:p>
            <a:pPr>
              <a:spcBef>
                <a:spcPct val="50000"/>
              </a:spcBef>
            </a:pPr>
            <a:r>
              <a:rPr lang="ko-KR" altLang="en-US" sz="1400">
                <a:latin typeface="배달의민족 주아" charset="-127"/>
                <a:ea typeface="배달의민족 주아" charset="-127"/>
              </a:rPr>
              <a:t>    </a:t>
            </a:r>
            <a:r>
              <a:rPr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생명 지킴이</a:t>
            </a:r>
            <a:r>
              <a:rPr lang="ko-KR" altLang="en-US" sz="1400">
                <a:latin typeface="배달의민족 주아" charset="-127"/>
                <a:ea typeface="배달의민족 주아" charset="-127"/>
              </a:rPr>
              <a:t>를 일컫는다</a:t>
            </a:r>
            <a:r>
              <a:rPr lang="en-US" altLang="ko-KR" sz="1400">
                <a:latin typeface="배달의민족 주아" charset="-127"/>
                <a:ea typeface="배달의민족 주아" charset="-127"/>
              </a:rPr>
              <a:t>.</a:t>
            </a:r>
          </a:p>
        </p:txBody>
      </p:sp>
      <p:sp>
        <p:nvSpPr>
          <p:cNvPr id="52239" name="Text Box 19"/>
          <p:cNvSpPr txBox="1">
            <a:spLocks noChangeArrowheads="1"/>
          </p:cNvSpPr>
          <p:nvPr/>
        </p:nvSpPr>
        <p:spPr bwMode="auto">
          <a:xfrm>
            <a:off x="2555875" y="5516563"/>
            <a:ext cx="66976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        </a:t>
            </a:r>
            <a:r>
              <a:rPr lang="en-US" altLang="ko-KR"/>
              <a:t>https://</a:t>
            </a:r>
            <a:r>
              <a:rPr lang="en-US" altLang="ko-KR" u="sng">
                <a:hlinkClick r:id="rId3"/>
              </a:rPr>
              <a:t>www.youtube.com/watch?v=omgOxtN2OG0</a:t>
            </a:r>
            <a:r>
              <a:rPr lang="en-US" altLang="ko-KR"/>
              <a:t>  </a:t>
            </a:r>
            <a:endParaRPr lang="ko-KR" altLang="en-US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3708400" y="2565400"/>
            <a:ext cx="4392613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노인들과 자주 접하는</a:t>
            </a:r>
            <a:r>
              <a:rPr lang="ko-KR" altLang="en-US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   사회복지관 종사자</a:t>
            </a:r>
            <a:r>
              <a:rPr lang="en-US" altLang="ko-KR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약사</a:t>
            </a:r>
            <a:r>
              <a:rPr lang="en-US" altLang="ko-KR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,</a:t>
            </a:r>
            <a:r>
              <a:rPr lang="ko-KR" altLang="en-US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 신문 ∙ 우유배달원</a:t>
            </a:r>
            <a:r>
              <a:rPr lang="en-US" altLang="ko-KR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아파트 관리인</a:t>
            </a:r>
            <a:r>
              <a:rPr lang="en-US" altLang="ko-KR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,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   </a:t>
            </a:r>
            <a:r>
              <a:rPr lang="ko-KR" altLang="en-US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보건의료기관 종사자</a:t>
            </a:r>
            <a:r>
              <a:rPr lang="en-US" altLang="ko-KR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성직자 등 을 대상으로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ko-KR" altLang="en-US" sz="1400">
              <a:solidFill>
                <a:srgbClr val="003399"/>
              </a:solidFill>
              <a:latin typeface="배달의민족 주아" charset="-127"/>
              <a:ea typeface="배달의민족 주아" charset="-127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교육과 훈련을</a:t>
            </a:r>
            <a:r>
              <a:rPr lang="ko-KR" altLang="en-US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 통해 자살가능성이 높은 노인들을 </a:t>
            </a:r>
            <a:r>
              <a:rPr lang="ko-KR" altLang="en-US" sz="14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발견하고 의뢰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ko-KR" altLang="en-US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   하는 활동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ko-KR" altLang="en-US" sz="1400">
              <a:solidFill>
                <a:srgbClr val="003399"/>
              </a:solidFill>
              <a:latin typeface="배달의민족 주아" charset="-127"/>
              <a:ea typeface="배달의민족 주아" charset="-127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평가와 사례관리 및 처치에 필요한 정보를 수집함</a:t>
            </a:r>
            <a:r>
              <a:rPr lang="en-US" altLang="ko-KR" sz="1400">
                <a:solidFill>
                  <a:srgbClr val="003399"/>
                </a:solidFill>
                <a:latin typeface="배달의민족 주아" charset="-127"/>
                <a:ea typeface="배달의민족 주아" charset="-127"/>
              </a:rPr>
              <a:t>.</a:t>
            </a:r>
          </a:p>
        </p:txBody>
      </p:sp>
      <p:pic>
        <p:nvPicPr>
          <p:cNvPr id="52241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96975"/>
            <a:ext cx="100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정신보건 사회복지의 개념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620713"/>
            <a:ext cx="9144000" cy="5472112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pSp>
        <p:nvGrpSpPr>
          <p:cNvPr id="16389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547813" y="1341438"/>
            <a:ext cx="2879725" cy="574675"/>
          </a:xfrm>
          <a:prstGeom prst="wedgeRoundRectCallout">
            <a:avLst>
              <a:gd name="adj1" fmla="val -56065"/>
              <a:gd name="adj2" fmla="val -36463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374" name="TextBox 22"/>
          <p:cNvSpPr txBox="1">
            <a:spLocks noChangeArrowheads="1"/>
          </p:cNvSpPr>
          <p:nvPr/>
        </p:nvSpPr>
        <p:spPr bwMode="auto">
          <a:xfrm>
            <a:off x="1547813" y="1484313"/>
            <a:ext cx="3671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  정신보건사회복지의 의의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187450" y="2205038"/>
            <a:ext cx="6985000" cy="3673475"/>
          </a:xfrm>
          <a:prstGeom prst="wedgeRoundRectCallout">
            <a:avLst>
              <a:gd name="adj1" fmla="val 60569"/>
              <a:gd name="adj2" fmla="val -40838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396" name="TextBox 27"/>
          <p:cNvSpPr txBox="1">
            <a:spLocks noChangeArrowheads="1"/>
          </p:cNvSpPr>
          <p:nvPr/>
        </p:nvSpPr>
        <p:spPr bwMode="auto">
          <a:xfrm>
            <a:off x="1403350" y="28527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내용을 입력해주세요</a:t>
            </a:r>
          </a:p>
        </p:txBody>
      </p:sp>
      <p:sp>
        <p:nvSpPr>
          <p:cNvPr id="16397" name="Rectangle 24"/>
          <p:cNvSpPr>
            <a:spLocks noChangeArrowheads="1"/>
          </p:cNvSpPr>
          <p:nvPr/>
        </p:nvSpPr>
        <p:spPr bwMode="auto">
          <a:xfrm>
            <a:off x="3635375" y="2852738"/>
            <a:ext cx="2016125" cy="266382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ko-KR" altLang="en-US" sz="1800"/>
          </a:p>
        </p:txBody>
      </p:sp>
      <p:sp>
        <p:nvSpPr>
          <p:cNvPr id="16398" name="Rectangle 25"/>
          <p:cNvSpPr>
            <a:spLocks noChangeArrowheads="1"/>
          </p:cNvSpPr>
          <p:nvPr/>
        </p:nvSpPr>
        <p:spPr bwMode="auto">
          <a:xfrm>
            <a:off x="5867400" y="2852738"/>
            <a:ext cx="2016125" cy="2663825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800"/>
          </a:p>
        </p:txBody>
      </p:sp>
      <p:sp>
        <p:nvSpPr>
          <p:cNvPr id="16399" name="Rectangle 26"/>
          <p:cNvSpPr>
            <a:spLocks noChangeArrowheads="1"/>
          </p:cNvSpPr>
          <p:nvPr/>
        </p:nvSpPr>
        <p:spPr bwMode="auto">
          <a:xfrm>
            <a:off x="1476375" y="2852738"/>
            <a:ext cx="2016125" cy="266382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ko-KR" altLang="en-US" sz="1800" b="1">
              <a:solidFill>
                <a:srgbClr val="3820EC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lang="ko-KR" altLang="en-US" sz="18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387" name="TextBox 22"/>
          <p:cNvSpPr txBox="1">
            <a:spLocks noChangeArrowheads="1"/>
          </p:cNvSpPr>
          <p:nvPr/>
        </p:nvSpPr>
        <p:spPr bwMode="auto">
          <a:xfrm>
            <a:off x="1258888" y="2852738"/>
            <a:ext cx="25209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800" b="1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의료 보험의 확대</a:t>
            </a:r>
            <a:r>
              <a:rPr kumimoji="0" lang="ko-KR" altLang="en-US">
                <a:latin typeface="배달의민족 주아" charset="-127"/>
                <a:ea typeface="배달의민족 주아" charset="-127"/>
              </a:rPr>
              <a:t>로</a:t>
            </a:r>
          </a:p>
          <a:p>
            <a:pPr algn="ctr"/>
            <a:r>
              <a:rPr kumimoji="0" lang="ko-KR" altLang="en-US" sz="1800" b="1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의료수가 급증</a:t>
            </a:r>
          </a:p>
          <a:p>
            <a:pPr algn="ctr"/>
            <a:endParaRPr kumimoji="0" lang="en-US" altLang="ko-KR" sz="1800">
              <a:latin typeface="배달의민족 주아" charset="-127"/>
              <a:ea typeface="배달의민족 주아" charset="-127"/>
            </a:endParaRPr>
          </a:p>
          <a:p>
            <a:pPr algn="ctr"/>
            <a:r>
              <a:rPr kumimoji="0" lang="ko-KR" altLang="en-US" sz="1800" b="1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의사 </a:t>
            </a:r>
            <a:r>
              <a:rPr kumimoji="0" lang="en-US" altLang="ko-KR" sz="1800" b="1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1</a:t>
            </a:r>
            <a:r>
              <a:rPr kumimoji="0" lang="ko-KR" altLang="en-US" sz="1800" b="1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인 당</a:t>
            </a:r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</a:t>
            </a:r>
          </a:p>
          <a:p>
            <a:pPr algn="ctr"/>
            <a:r>
              <a:rPr kumimoji="0" lang="ko-KR" altLang="en-US" sz="1800" b="1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환자를</a:t>
            </a: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 </a:t>
            </a:r>
            <a:r>
              <a:rPr kumimoji="0" lang="ko-KR" altLang="en-US" sz="1800" b="1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진료</a:t>
            </a:r>
            <a:r>
              <a:rPr kumimoji="0" lang="ko-KR" altLang="en-US">
                <a:latin typeface="배달의민족 주아" charset="-127"/>
                <a:ea typeface="배달의민족 주아" charset="-127"/>
              </a:rPr>
              <a:t>할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</a:t>
            </a:r>
            <a:r>
              <a:rPr kumimoji="0" lang="ko-KR" altLang="en-US">
                <a:latin typeface="배달의민족 주아" charset="-127"/>
                <a:ea typeface="배달의민족 주아" charset="-127"/>
              </a:rPr>
              <a:t>수 있는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</a:t>
            </a:r>
          </a:p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절대적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</a:t>
            </a:r>
            <a:r>
              <a:rPr kumimoji="0" lang="ko-KR" altLang="en-US" sz="1800" b="1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시간 부족</a:t>
            </a:r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 </a:t>
            </a:r>
          </a:p>
          <a:p>
            <a:pPr algn="ctr"/>
            <a:endParaRPr kumimoji="0" lang="ko-KR" altLang="en-US" sz="1800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  <a:p>
            <a:pPr algn="ctr"/>
            <a:r>
              <a:rPr kumimoji="0" lang="ko-KR" altLang="en-US" sz="1800" b="1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환자를 지나치게</a:t>
            </a:r>
          </a:p>
          <a:p>
            <a:pPr algn="ctr"/>
            <a:r>
              <a:rPr kumimoji="0" lang="ko-KR" altLang="en-US" sz="1800" b="1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생물학적으로만 이해</a:t>
            </a:r>
          </a:p>
          <a:p>
            <a:pPr algn="ctr"/>
            <a:endParaRPr kumimoji="0" lang="ko-KR" altLang="en-US" sz="1800" b="1">
              <a:solidFill>
                <a:srgbClr val="3399FF"/>
              </a:solidFill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15388" name="TextBox 22"/>
          <p:cNvSpPr txBox="1">
            <a:spLocks noChangeArrowheads="1"/>
          </p:cNvSpPr>
          <p:nvPr/>
        </p:nvSpPr>
        <p:spPr bwMode="auto">
          <a:xfrm>
            <a:off x="3492500" y="2781300"/>
            <a:ext cx="23034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정신질환은 대체로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</a:t>
            </a:r>
          </a:p>
          <a:p>
            <a:pPr algn="ctr"/>
            <a:r>
              <a:rPr kumimoji="0" lang="ko-KR" altLang="en-US" sz="1800" b="1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만성적인 질환</a:t>
            </a:r>
            <a:r>
              <a:rPr kumimoji="0" lang="ko-KR" altLang="en-US">
                <a:latin typeface="배달의민족 주아" charset="-127"/>
                <a:ea typeface="배달의민족 주아" charset="-127"/>
              </a:rPr>
              <a:t>들이</a:t>
            </a:r>
          </a:p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많기 때문에</a:t>
            </a:r>
          </a:p>
          <a:p>
            <a:pPr algn="ctr"/>
            <a:endParaRPr kumimoji="0" lang="ko-KR" altLang="en-US" sz="1800">
              <a:latin typeface="배달의민족 주아" charset="-127"/>
              <a:ea typeface="배달의민족 주아" charset="-127"/>
            </a:endParaRPr>
          </a:p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약물 치료를 통한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</a:t>
            </a:r>
          </a:p>
          <a:p>
            <a:pPr algn="ctr"/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증상의 완화</a:t>
            </a:r>
            <a:r>
              <a:rPr kumimoji="0" lang="ko-KR" altLang="en-US">
                <a:latin typeface="배달의민족 주아" charset="-127"/>
                <a:ea typeface="배달의민족 주아" charset="-127"/>
              </a:rPr>
              <a:t>뿐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</a:t>
            </a:r>
            <a:r>
              <a:rPr kumimoji="0" lang="ko-KR" altLang="en-US">
                <a:latin typeface="배달의민족 주아" charset="-127"/>
                <a:ea typeface="배달의민족 주아" charset="-127"/>
              </a:rPr>
              <a:t>아니라</a:t>
            </a:r>
          </a:p>
          <a:p>
            <a:pPr algn="ctr"/>
            <a:endParaRPr kumimoji="0" lang="ko-KR" altLang="en-US" sz="1800">
              <a:latin typeface="배달의민족 주아" charset="-127"/>
              <a:ea typeface="배달의민족 주아" charset="-127"/>
            </a:endParaRPr>
          </a:p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환자가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</a:t>
            </a:r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성공적으로</a:t>
            </a:r>
          </a:p>
          <a:p>
            <a:pPr algn="ctr"/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사회에 적응</a:t>
            </a:r>
            <a:r>
              <a:rPr kumimoji="0" lang="ko-KR" altLang="en-US">
                <a:latin typeface="배달의민족 주아" charset="-127"/>
                <a:ea typeface="배달의민족 주아" charset="-127"/>
              </a:rPr>
              <a:t>할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</a:t>
            </a:r>
            <a:r>
              <a:rPr kumimoji="0" lang="ko-KR" altLang="en-US">
                <a:latin typeface="배달의민족 주아" charset="-127"/>
                <a:ea typeface="배달의민족 주아" charset="-127"/>
              </a:rPr>
              <a:t>수 있도록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</a:t>
            </a:r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지속적인 원조가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</a:t>
            </a:r>
            <a:r>
              <a:rPr kumimoji="0" lang="ko-KR" altLang="en-US">
                <a:latin typeface="배달의민족 주아" charset="-127"/>
                <a:ea typeface="배달의민족 주아" charset="-127"/>
              </a:rPr>
              <a:t>필요</a:t>
            </a:r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5724525" y="2924175"/>
            <a:ext cx="230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ko-KR" altLang="en-US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15390" name="TextBox 22"/>
          <p:cNvSpPr txBox="1">
            <a:spLocks noChangeArrowheads="1"/>
          </p:cNvSpPr>
          <p:nvPr/>
        </p:nvSpPr>
        <p:spPr bwMode="auto">
          <a:xfrm>
            <a:off x="5580063" y="2852738"/>
            <a:ext cx="2592387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정신의학 영역에서</a:t>
            </a:r>
          </a:p>
          <a:p>
            <a:pPr algn="ctr"/>
            <a:r>
              <a:rPr kumimoji="0" lang="ko-KR" altLang="en-US" sz="1800" b="1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정신사회재활의 필요성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</a:t>
            </a:r>
          </a:p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증가</a:t>
            </a:r>
          </a:p>
          <a:p>
            <a:pPr algn="ctr"/>
            <a:endParaRPr kumimoji="0" lang="ko-KR" altLang="en-US">
              <a:latin typeface="배달의민족 주아" charset="-127"/>
              <a:ea typeface="배달의민족 주아" charset="-127"/>
            </a:endParaRPr>
          </a:p>
          <a:p>
            <a:pPr algn="ctr"/>
            <a:r>
              <a:rPr kumimoji="0" lang="ko-KR" altLang="en-US" sz="1800" b="1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지역사회 내에서</a:t>
            </a:r>
          </a:p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환자가 사회적 역할 수행에</a:t>
            </a:r>
          </a:p>
          <a:p>
            <a:pPr algn="ctr"/>
            <a:r>
              <a:rPr kumimoji="0" lang="ko-KR" altLang="en-US">
                <a:latin typeface="배달의민족 주아" charset="-127"/>
                <a:ea typeface="배달의민족 주아" charset="-127"/>
              </a:rPr>
              <a:t>필요한 적절한</a:t>
            </a:r>
          </a:p>
          <a:p>
            <a:pPr algn="ctr"/>
            <a:r>
              <a:rPr kumimoji="0" lang="ko-KR" altLang="en-US" sz="1800" b="1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사회적 서비스 연결 </a:t>
            </a:r>
          </a:p>
          <a:p>
            <a:pPr algn="ctr"/>
            <a:r>
              <a:rPr kumimoji="0" lang="ko-KR" altLang="en-US" sz="1800" b="1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및 </a:t>
            </a:r>
          </a:p>
          <a:p>
            <a:pPr algn="ctr"/>
            <a:r>
              <a:rPr kumimoji="0" lang="ko-KR" altLang="en-US" sz="1800" b="1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원조 필요성 증가</a:t>
            </a:r>
          </a:p>
        </p:txBody>
      </p:sp>
      <p:sp>
        <p:nvSpPr>
          <p:cNvPr id="16404" name="TextBox 22"/>
          <p:cNvSpPr txBox="1">
            <a:spLocks noChangeArrowheads="1"/>
          </p:cNvSpPr>
          <p:nvPr/>
        </p:nvSpPr>
        <p:spPr bwMode="auto">
          <a:xfrm>
            <a:off x="1692275" y="2276475"/>
            <a:ext cx="1439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의료 보험의 </a:t>
            </a:r>
          </a:p>
          <a:p>
            <a:pPr algn="ctr"/>
            <a:r>
              <a:rPr kumimoji="0"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확 대</a:t>
            </a:r>
          </a:p>
        </p:txBody>
      </p:sp>
      <p:sp>
        <p:nvSpPr>
          <p:cNvPr id="16405" name="TextBox 22"/>
          <p:cNvSpPr txBox="1">
            <a:spLocks noChangeArrowheads="1"/>
          </p:cNvSpPr>
          <p:nvPr/>
        </p:nvSpPr>
        <p:spPr bwMode="auto">
          <a:xfrm>
            <a:off x="3924300" y="2276475"/>
            <a:ext cx="1439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성공적인 </a:t>
            </a:r>
          </a:p>
          <a:p>
            <a:pPr algn="ctr"/>
            <a:r>
              <a:rPr kumimoji="0"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사회로의 적응</a:t>
            </a:r>
          </a:p>
        </p:txBody>
      </p:sp>
      <p:sp>
        <p:nvSpPr>
          <p:cNvPr id="16406" name="TextBox 22"/>
          <p:cNvSpPr txBox="1">
            <a:spLocks noChangeArrowheads="1"/>
          </p:cNvSpPr>
          <p:nvPr/>
        </p:nvSpPr>
        <p:spPr bwMode="auto">
          <a:xfrm>
            <a:off x="6011863" y="2276475"/>
            <a:ext cx="16557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의학의 발달과</a:t>
            </a:r>
          </a:p>
          <a:p>
            <a:pPr algn="ctr"/>
            <a:r>
              <a:rPr kumimoji="0"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의학적 개념의 확대</a:t>
            </a:r>
          </a:p>
        </p:txBody>
      </p:sp>
      <p:pic>
        <p:nvPicPr>
          <p:cNvPr id="16407" name="Picture 10" descr="http://cfile1.uf.tistory.com/image/264F66425461B48224D6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2850" y="4652963"/>
            <a:ext cx="15811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179388" y="981075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6409" name="Picture 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981075"/>
            <a:ext cx="811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5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5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5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5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5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53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3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3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37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53255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53256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323850" y="1125538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3258" name="Picture 2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96975"/>
            <a:ext cx="100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92275" y="1484313"/>
            <a:ext cx="2232025" cy="574675"/>
          </a:xfrm>
          <a:prstGeom prst="wedgeRoundRectCallout">
            <a:avLst>
              <a:gd name="adj1" fmla="val -57824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dirty="0">
                <a:latin typeface="배달의민족 주아" charset="-127"/>
                <a:ea typeface="배달의민족 주아" charset="-127"/>
              </a:rPr>
              <a:t>자살문제의 향후 과제 </a:t>
            </a:r>
            <a:r>
              <a:rPr kumimoji="0" lang="en-US" altLang="ko-KR" dirty="0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53260" name="모서리가 둥근 사각형 설명선 26"/>
          <p:cNvSpPr>
            <a:spLocks noChangeArrowheads="1"/>
          </p:cNvSpPr>
          <p:nvPr/>
        </p:nvSpPr>
        <p:spPr bwMode="auto">
          <a:xfrm>
            <a:off x="992187" y="2276475"/>
            <a:ext cx="7489825" cy="3529013"/>
          </a:xfrm>
          <a:prstGeom prst="wedgeRoundRectCallout">
            <a:avLst>
              <a:gd name="adj1" fmla="val 35227"/>
              <a:gd name="adj2" fmla="val -65611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ko-KR" altLang="en-US" sz="1800" u="sng" dirty="0"/>
          </a:p>
        </p:txBody>
      </p:sp>
      <p:sp>
        <p:nvSpPr>
          <p:cNvPr id="53261" name="Rectangle 287"/>
          <p:cNvSpPr>
            <a:spLocks noChangeArrowheads="1"/>
          </p:cNvSpPr>
          <p:nvPr/>
        </p:nvSpPr>
        <p:spPr bwMode="auto">
          <a:xfrm>
            <a:off x="1476375" y="2492375"/>
            <a:ext cx="3309938" cy="3025775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800"/>
          </a:p>
        </p:txBody>
      </p:sp>
      <p:sp>
        <p:nvSpPr>
          <p:cNvPr id="53262" name="Rectangle 288"/>
          <p:cNvSpPr>
            <a:spLocks noChangeArrowheads="1"/>
          </p:cNvSpPr>
          <p:nvPr/>
        </p:nvSpPr>
        <p:spPr bwMode="auto">
          <a:xfrm>
            <a:off x="4859338" y="2492375"/>
            <a:ext cx="3311525" cy="3025775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800"/>
          </a:p>
        </p:txBody>
      </p:sp>
      <p:sp>
        <p:nvSpPr>
          <p:cNvPr id="51489" name="Text Box 289"/>
          <p:cNvSpPr txBox="1">
            <a:spLocks noChangeArrowheads="1"/>
          </p:cNvSpPr>
          <p:nvPr/>
        </p:nvSpPr>
        <p:spPr bwMode="auto">
          <a:xfrm>
            <a:off x="1547812" y="2565400"/>
            <a:ext cx="3024187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latin typeface="배달의민족 주아" charset="-127"/>
                <a:ea typeface="배달의민족 주아" charset="-127"/>
              </a:rPr>
              <a:t>노인전화상담서비스</a:t>
            </a:r>
          </a:p>
          <a:p>
            <a:pPr>
              <a:spcBef>
                <a:spcPct val="50000"/>
              </a:spcBef>
            </a:pPr>
            <a:r>
              <a:rPr lang="ko-KR" altLang="en-US">
                <a:latin typeface="배달의민족 주아" charset="-127"/>
                <a:ea typeface="배달의민족 주아" charset="-127"/>
              </a:rPr>
              <a:t>노인자살예방센터</a:t>
            </a:r>
          </a:p>
          <a:p>
            <a:pPr>
              <a:spcBef>
                <a:spcPct val="50000"/>
              </a:spcBef>
            </a:pPr>
            <a:r>
              <a:rPr lang="ko-KR" altLang="en-US">
                <a:latin typeface="배달의민족 주아" charset="-127"/>
                <a:ea typeface="배달의민족 주아" charset="-127"/>
              </a:rPr>
              <a:t>게이트키퍼 프로그램 등의 </a:t>
            </a:r>
            <a:r>
              <a:rPr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확대∙ 적용</a:t>
            </a:r>
          </a:p>
          <a:p>
            <a:pPr>
              <a:spcBef>
                <a:spcPct val="50000"/>
              </a:spcBef>
            </a:pPr>
            <a:r>
              <a:rPr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생활조건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 개선</a:t>
            </a:r>
          </a:p>
          <a:p>
            <a:pPr>
              <a:spcBef>
                <a:spcPct val="50000"/>
              </a:spcBef>
            </a:pPr>
            <a:r>
              <a:rPr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건강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 및 </a:t>
            </a:r>
            <a:r>
              <a:rPr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의료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보장 제공</a:t>
            </a:r>
          </a:p>
          <a:p>
            <a:pPr>
              <a:spcBef>
                <a:spcPct val="50000"/>
              </a:spcBef>
            </a:pPr>
            <a:r>
              <a:rPr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가족복지서비스 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활성 등</a:t>
            </a:r>
          </a:p>
          <a:p>
            <a:pPr>
              <a:spcBef>
                <a:spcPct val="50000"/>
              </a:spcBef>
            </a:pPr>
            <a:r>
              <a:rPr lang="ko-KR" altLang="en-US">
                <a:latin typeface="배달의민족 주아" charset="-127"/>
                <a:ea typeface="배달의민족 주아" charset="-127"/>
              </a:rPr>
              <a:t>고독과 무위에서 벗어난 </a:t>
            </a:r>
            <a:r>
              <a:rPr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활기찬 노후</a:t>
            </a:r>
          </a:p>
          <a:p>
            <a:pPr>
              <a:spcBef>
                <a:spcPct val="50000"/>
              </a:spcBef>
            </a:pPr>
            <a:endParaRPr lang="ko-KR" altLang="en-US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53264" name="Text Box 291"/>
          <p:cNvSpPr txBox="1">
            <a:spLocks noChangeArrowheads="1"/>
          </p:cNvSpPr>
          <p:nvPr/>
        </p:nvSpPr>
        <p:spPr bwMode="auto">
          <a:xfrm>
            <a:off x="4859338" y="5084763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en-US" sz="1800"/>
          </a:p>
        </p:txBody>
      </p:sp>
      <p:sp>
        <p:nvSpPr>
          <p:cNvPr id="51492" name="Text Box 292"/>
          <p:cNvSpPr txBox="1">
            <a:spLocks noChangeArrowheads="1"/>
          </p:cNvSpPr>
          <p:nvPr/>
        </p:nvSpPr>
        <p:spPr bwMode="auto">
          <a:xfrm>
            <a:off x="4284663" y="5229225"/>
            <a:ext cx="431978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000" dirty="0"/>
              <a:t>https://</a:t>
            </a:r>
            <a:r>
              <a:rPr kumimoji="0" lang="en-US" altLang="ko-KR" sz="1000" u="sng" dirty="0">
                <a:hlinkClick r:id="rId3"/>
              </a:rPr>
              <a:t>www.youtube.com/watch?feature=player_embedded&amp;v=63kuL6-bYW4</a:t>
            </a:r>
            <a:r>
              <a:rPr kumimoji="0" lang="en-US" altLang="ko-KR" sz="1000" dirty="0"/>
              <a:t>  </a:t>
            </a:r>
            <a:endParaRPr lang="ko-KR" altLang="en-US" sz="1000" dirty="0"/>
          </a:p>
        </p:txBody>
      </p:sp>
      <p:sp>
        <p:nvSpPr>
          <p:cNvPr id="51495" name="Text Box 295"/>
          <p:cNvSpPr txBox="1">
            <a:spLocks noChangeArrowheads="1"/>
          </p:cNvSpPr>
          <p:nvPr/>
        </p:nvSpPr>
        <p:spPr bwMode="auto">
          <a:xfrm>
            <a:off x="4932363" y="2636838"/>
            <a:ext cx="32400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latin typeface="배달의민족 주아" charset="-127"/>
                <a:ea typeface="배달의민족 주아" charset="-127"/>
              </a:rPr>
              <a:t>초고령 사회 </a:t>
            </a:r>
            <a:r>
              <a:rPr lang="en-US" altLang="ko-KR"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일본</a:t>
            </a:r>
          </a:p>
          <a:p>
            <a:pPr>
              <a:spcBef>
                <a:spcPct val="50000"/>
              </a:spcBef>
            </a:pPr>
            <a:r>
              <a:rPr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로봇 산업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 육성 </a:t>
            </a:r>
            <a:r>
              <a:rPr lang="en-US" altLang="ko-KR">
                <a:latin typeface="배달의민족 주아" charset="-127"/>
                <a:ea typeface="배달의민족 주아" charset="-127"/>
              </a:rPr>
              <a:t>- </a:t>
            </a:r>
            <a:r>
              <a:rPr lang="ko-KR" altLang="en-US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대화 로봇</a:t>
            </a:r>
            <a:r>
              <a:rPr lang="en-US" altLang="ko-KR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간병인 로봇</a:t>
            </a:r>
            <a:r>
              <a:rPr lang="en-US" altLang="ko-KR">
                <a:latin typeface="배달의민족 주아" charset="-127"/>
                <a:ea typeface="배달의민족 주아" charset="-127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altLang="ko-KR">
                <a:latin typeface="배달의민족 주아" charset="-127"/>
                <a:ea typeface="배달의민족 주아" charset="-127"/>
              </a:rPr>
              <a:t>                         </a:t>
            </a:r>
            <a:r>
              <a:rPr lang="ko-KR" altLang="en-US">
                <a:latin typeface="배달의민족 주아" charset="-127"/>
                <a:ea typeface="배달의민족 주아" charset="-127"/>
              </a:rPr>
              <a:t>입는 로봇 </a:t>
            </a:r>
            <a:r>
              <a:rPr lang="en-US" altLang="ko-KR">
                <a:latin typeface="배달의민족 주아" charset="-127"/>
                <a:ea typeface="배달의민족 주아" charset="-127"/>
              </a:rPr>
              <a:t>'HAL'</a:t>
            </a:r>
            <a:endParaRPr lang="ko-KR" altLang="en-US">
              <a:latin typeface="배달의민족 주아" charset="-127"/>
              <a:ea typeface="배달의민족 주아" charset="-127"/>
            </a:endParaRPr>
          </a:p>
        </p:txBody>
      </p:sp>
      <p:pic>
        <p:nvPicPr>
          <p:cNvPr id="51497" name="Picture 2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789363"/>
            <a:ext cx="14414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8" name="Picture 2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3789363"/>
            <a:ext cx="15605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4771904" y="5519193"/>
            <a:ext cx="33291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나눔고딕 ExtraBold" pitchFamily="50" charset="-127"/>
                <a:cs typeface="+mn-cs"/>
              </a:rPr>
              <a:t> </a:t>
            </a:r>
            <a:endParaRPr kumimoji="1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나눔고딕 ExtraBold" pitchFamily="50" charset="-127"/>
              <a:cs typeface="+mn-cs"/>
            </a:endParaRPr>
          </a:p>
        </p:txBody>
      </p:sp>
      <p:sp>
        <p:nvSpPr>
          <p:cNvPr id="26" name="Text Box 292"/>
          <p:cNvSpPr txBox="1">
            <a:spLocks noChangeArrowheads="1"/>
          </p:cNvSpPr>
          <p:nvPr/>
        </p:nvSpPr>
        <p:spPr bwMode="auto">
          <a:xfrm>
            <a:off x="4355977" y="5626100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hlinkClick r:id="rId6"/>
              </a:rPr>
              <a:t>http://news.naver.com/main/read.nhn?mode=LSD&amp;mid=sec&amp;oid=052&amp;aid=0000626228&amp;sid1=001</a:t>
            </a:r>
            <a:endParaRPr lang="ko-KR" alt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1492" grpId="0"/>
      <p:bldP spid="51495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642350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extBox 22"/>
          <p:cNvSpPr txBox="1">
            <a:spLocks noChangeArrowheads="1"/>
          </p:cNvSpPr>
          <p:nvPr/>
        </p:nvSpPr>
        <p:spPr bwMode="auto">
          <a:xfrm>
            <a:off x="2771775" y="2708275"/>
            <a:ext cx="5688013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Q1. </a:t>
            </a: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노인들을 주 대상으로 하는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</a:t>
            </a:r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자살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에 대한 </a:t>
            </a:r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일차적 예방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대책이 </a:t>
            </a:r>
          </a:p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     </a:t>
            </a:r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아닌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것은 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?</a:t>
            </a:r>
          </a:p>
          <a:p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 </a:t>
            </a:r>
          </a:p>
          <a:p>
            <a:r>
              <a:rPr kumimoji="0" lang="en-US" altLang="ko-KR">
                <a:latin typeface="배달의민족 주아" charset="-127"/>
                <a:ea typeface="배달의민족 주아" charset="-127"/>
              </a:rPr>
              <a:t>      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① </a:t>
            </a: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질환 조기발견 </a:t>
            </a:r>
          </a:p>
          <a:p>
            <a:endParaRPr kumimoji="0" lang="ko-KR" altLang="en-US" b="1"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      </a:t>
            </a:r>
          </a:p>
          <a:p>
            <a:endParaRPr kumimoji="0" lang="ko-KR" altLang="en-US" b="1"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      ③ 자살관련 경제적 요인 예방 </a:t>
            </a:r>
          </a:p>
          <a:p>
            <a:endParaRPr kumimoji="0" lang="ko-KR" altLang="en-US" b="1"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      ④ 퇴직 노인을 위한 재취업프로그램 강화 </a:t>
            </a:r>
          </a:p>
          <a:p>
            <a:r>
              <a:rPr kumimoji="0" lang="ko-KR" altLang="en-US" sz="1800" b="1"/>
              <a:t/>
            </a:r>
            <a:br>
              <a:rPr kumimoji="0" lang="ko-KR" altLang="en-US" sz="1800" b="1"/>
            </a:br>
            <a:endParaRPr kumimoji="0" lang="en-US" altLang="ko-KR" sz="1800" b="1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1420">
            <a:off x="241300" y="0"/>
            <a:ext cx="38877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059113" y="4005263"/>
            <a:ext cx="5256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② 우울증상이 있는 노인들을 중점적 대상으로 사례관리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642350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Box 22"/>
          <p:cNvSpPr txBox="1">
            <a:spLocks noChangeArrowheads="1"/>
          </p:cNvSpPr>
          <p:nvPr/>
        </p:nvSpPr>
        <p:spPr bwMode="auto">
          <a:xfrm>
            <a:off x="2771775" y="2708275"/>
            <a:ext cx="5688013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Q2.</a:t>
            </a:r>
            <a:r>
              <a:rPr kumimoji="0" lang="en-US" altLang="ko-KR" sz="1800" b="1">
                <a:latin typeface="배달의민족 주아" charset="-127"/>
                <a:ea typeface="배달의민족 주아" charset="-127"/>
              </a:rPr>
              <a:t> </a:t>
            </a: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노인들을 주 대상으로 하는 </a:t>
            </a:r>
            <a:r>
              <a:rPr kumimoji="0" lang="ko-KR" altLang="en-US" sz="1800" b="1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자살</a:t>
            </a: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에 대한 </a:t>
            </a:r>
            <a:r>
              <a:rPr kumimoji="0" lang="ko-KR" altLang="en-US" sz="1800" b="1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이차적 예방대책이</a:t>
            </a:r>
          </a:p>
          <a:p>
            <a:r>
              <a:rPr kumimoji="0" lang="ko-KR" altLang="en-US" sz="1800" b="1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      아닌 것은 </a:t>
            </a:r>
            <a:r>
              <a:rPr kumimoji="0" lang="en-US" altLang="ko-KR" sz="1800" b="1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? </a:t>
            </a:r>
          </a:p>
          <a:p>
            <a:endParaRPr kumimoji="0" lang="en-US" altLang="ko-KR" sz="1800" b="1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r>
              <a:rPr kumimoji="0" lang="en-US" altLang="ko-KR" sz="1800" b="1">
                <a:latin typeface="배달의민족 주아" charset="-127"/>
                <a:ea typeface="배달의민족 주아" charset="-127"/>
              </a:rPr>
              <a:t> 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① </a:t>
            </a: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노인전용 전화상담서비스 </a:t>
            </a:r>
          </a:p>
          <a:p>
            <a:endParaRPr kumimoji="0" lang="ko-KR" altLang="en-US" b="1"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 ② 노인전용 자살예방센터 </a:t>
            </a:r>
          </a:p>
          <a:p>
            <a:endParaRPr kumimoji="0" lang="ko-KR" altLang="en-US" b="1"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 </a:t>
            </a:r>
          </a:p>
          <a:p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 ④ 게이트키퍼 프로그램</a:t>
            </a:r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> </a:t>
            </a:r>
          </a:p>
          <a:p>
            <a:r>
              <a:rPr kumimoji="0" lang="ko-KR" altLang="en-US" sz="1800" b="1">
                <a:latin typeface="배달의민족 주아" charset="-127"/>
                <a:ea typeface="배달의민족 주아" charset="-127"/>
              </a:rPr>
              <a:t/>
            </a:r>
            <a:br>
              <a:rPr kumimoji="0" lang="ko-KR" altLang="en-US" sz="1800" b="1">
                <a:latin typeface="배달의민족 주아" charset="-127"/>
                <a:ea typeface="배달의민족 주아" charset="-127"/>
              </a:rPr>
            </a:br>
            <a:endParaRPr kumimoji="0" lang="en-US" altLang="ko-KR" sz="1800" b="1">
              <a:latin typeface="배달의민족 주아" charset="-127"/>
              <a:ea typeface="배달의민족 주아" charset="-127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1420">
            <a:off x="258763" y="-1588"/>
            <a:ext cx="3887787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843213" y="4437063"/>
            <a:ext cx="5256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③ 퇴직 전 프로그램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800">
                <a:solidFill>
                  <a:schemeClr val="tx1"/>
                </a:solidFill>
              </a:rPr>
              <a:t>  </a:t>
            </a:r>
            <a:endParaRPr kumimoji="0" lang="ko-KR" altLang="en-US" sz="180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56327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56328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제목 슬라이드</a:t>
            </a: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323850" y="1125538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92275" y="1484313"/>
            <a:ext cx="2232025" cy="574675"/>
          </a:xfrm>
          <a:prstGeom prst="wedgeRoundRectCallout">
            <a:avLst>
              <a:gd name="adj1" fmla="val -57824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2000">
                <a:latin typeface="배달의민족 주아" charset="-127"/>
                <a:ea typeface="배달의민족 주아" charset="-127"/>
              </a:rPr>
              <a:t>참고 문헌</a:t>
            </a:r>
            <a:endParaRPr kumimoji="0" lang="en-US" altLang="ko-KR" sz="2000">
              <a:latin typeface="배달의민족 주아" charset="-127"/>
              <a:ea typeface="배달의민족 주아" charset="-127"/>
            </a:endParaRPr>
          </a:p>
        </p:txBody>
      </p:sp>
      <p:pic>
        <p:nvPicPr>
          <p:cNvPr id="56331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268413"/>
            <a:ext cx="7032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모서리가 둥근 사각형 설명선 26"/>
          <p:cNvSpPr>
            <a:spLocks noChangeArrowheads="1"/>
          </p:cNvSpPr>
          <p:nvPr/>
        </p:nvSpPr>
        <p:spPr bwMode="auto">
          <a:xfrm>
            <a:off x="971550" y="2276475"/>
            <a:ext cx="7777163" cy="3529013"/>
          </a:xfrm>
          <a:prstGeom prst="wedgeRoundRectCallout">
            <a:avLst>
              <a:gd name="adj1" fmla="val 33935"/>
              <a:gd name="adj2" fmla="val -65611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ko-KR" altLang="en-US" sz="1800" u="sng"/>
          </a:p>
        </p:txBody>
      </p:sp>
      <p:sp>
        <p:nvSpPr>
          <p:cNvPr id="56333" name="Text Box 17"/>
          <p:cNvSpPr txBox="1">
            <a:spLocks noChangeArrowheads="1"/>
          </p:cNvSpPr>
          <p:nvPr/>
        </p:nvSpPr>
        <p:spPr bwMode="auto">
          <a:xfrm>
            <a:off x="1116013" y="2565400"/>
            <a:ext cx="74168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ko-KR" altLang="en-US" b="1">
                <a:latin typeface="배달의민족 주아" charset="-127"/>
                <a:ea typeface="배달의민족 주아" charset="-127"/>
              </a:rPr>
              <a:t> 권진숙 외</a:t>
            </a:r>
            <a:r>
              <a:rPr lang="en-US" altLang="ko-KR" b="1">
                <a:latin typeface="배달의민족 주아" charset="-127"/>
                <a:ea typeface="배달의민족 주아" charset="-127"/>
              </a:rPr>
              <a:t>,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『</a:t>
            </a:r>
            <a:r>
              <a:rPr lang="ko-KR" altLang="en-US" b="1">
                <a:latin typeface="배달의민족 주아" charset="-127"/>
                <a:ea typeface="배달의민족 주아" charset="-127"/>
              </a:rPr>
              <a:t> 정신보건사회복지론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』,</a:t>
            </a: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공동체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,2015</a:t>
            </a:r>
            <a:endParaRPr lang="ko-KR" altLang="en-US" b="1">
              <a:latin typeface="배달의민족 주아" charset="-127"/>
              <a:ea typeface="배달의민족 주아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 이원재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, </a:t>
            </a: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김형수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, 『</a:t>
            </a: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노인 문제음주 연구를 위한 고찰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』, </a:t>
            </a: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한국보건사회학회 학술논문 보건과 사      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    회과학 제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13</a:t>
            </a: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집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,2003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ko-KR" altLang="en-US" b="1">
                <a:latin typeface="배달의민족 주아" charset="-127"/>
                <a:ea typeface="배달의민족 주아" charset="-127"/>
              </a:rPr>
              <a:t> 유성호 </a:t>
            </a: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외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,</a:t>
            </a:r>
            <a:r>
              <a:rPr lang="en-US" altLang="ko-KR" b="1">
                <a:latin typeface="배달의민족 주아" charset="-127"/>
                <a:ea typeface="배달의민족 주아" charset="-127"/>
              </a:rPr>
              <a:t> 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『</a:t>
            </a:r>
            <a:r>
              <a:rPr lang="ko-KR" altLang="en-US" b="1">
                <a:latin typeface="배달의민족 주아" charset="-127"/>
                <a:ea typeface="배달의민족 주아" charset="-127"/>
              </a:rPr>
              <a:t> 현대노인복지론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』, </a:t>
            </a: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학지사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,2015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 한국노인복지학회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, 『 </a:t>
            </a: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노인복지학 사전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』,</a:t>
            </a: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 학현사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,2006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 대한노인정신의학회 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,  http://www.kagp.or.kr/</a:t>
            </a:r>
            <a:endParaRPr kumimoji="0" lang="ko-KR" altLang="en-US" b="1">
              <a:latin typeface="배달의민족 주아" charset="-127"/>
              <a:ea typeface="배달의민족 주아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 보건복지부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, http://www.mohw.go.kr/front_new/index.jsp</a:t>
            </a:r>
            <a:endParaRPr kumimoji="0" lang="ko-KR" altLang="en-US" b="1">
              <a:latin typeface="배달의민족 주아" charset="-127"/>
              <a:ea typeface="배달의민족 주아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 KOCW,</a:t>
            </a:r>
            <a:r>
              <a:rPr kumimoji="0" lang="ko-KR" altLang="en-US" b="1">
                <a:latin typeface="배달의민족 주아" charset="-127"/>
                <a:ea typeface="배달의민족 주아" charset="-127"/>
              </a:rPr>
              <a:t>  </a:t>
            </a:r>
            <a:r>
              <a:rPr kumimoji="0" lang="en-US" altLang="ko-KR" b="1">
                <a:latin typeface="배달의민족 주아" charset="-127"/>
                <a:ea typeface="배달의민족 주아" charset="-127"/>
              </a:rPr>
              <a:t>http://www.kocw.net/home/cview.do?lid=9041c24dcaa0612d</a:t>
            </a:r>
            <a:endParaRPr kumimoji="0" lang="ko-KR" altLang="en-US" b="1">
              <a:latin typeface="배달의민족 주아" charset="-127"/>
              <a:ea typeface="배달의민족 주아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형 설명선 5"/>
          <p:cNvSpPr/>
          <p:nvPr/>
        </p:nvSpPr>
        <p:spPr>
          <a:xfrm>
            <a:off x="2700338" y="692150"/>
            <a:ext cx="3816350" cy="2447925"/>
          </a:xfrm>
          <a:prstGeom prst="wedgeEllipseCallout">
            <a:avLst>
              <a:gd name="adj1" fmla="val -34118"/>
              <a:gd name="adj2" fmla="val 65828"/>
            </a:avLst>
          </a:prstGeom>
          <a:solidFill>
            <a:srgbClr val="523C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4000" b="1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감사합니다</a:t>
            </a:r>
            <a:r>
              <a:rPr kumimoji="0" lang="en-US" altLang="ko-KR" sz="4000" b="1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.</a:t>
            </a:r>
          </a:p>
        </p:txBody>
      </p:sp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500438"/>
            <a:ext cx="2001837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3573463"/>
            <a:ext cx="19875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3573463"/>
            <a:ext cx="2290762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3573463"/>
            <a:ext cx="1893888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/>
          <p:nvPr/>
        </p:nvSpPr>
        <p:spPr>
          <a:xfrm>
            <a:off x="0" y="692150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116013" y="908050"/>
            <a:ext cx="6985000" cy="3673475"/>
          </a:xfrm>
          <a:prstGeom prst="wedgeRoundRectCallout">
            <a:avLst>
              <a:gd name="adj1" fmla="val 60569"/>
              <a:gd name="adj2" fmla="val -40838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모서리가 둥근 사각형 설명선 23"/>
          <p:cNvSpPr>
            <a:spLocks noChangeArrowheads="1"/>
          </p:cNvSpPr>
          <p:nvPr/>
        </p:nvSpPr>
        <p:spPr bwMode="auto">
          <a:xfrm>
            <a:off x="1908175" y="4724400"/>
            <a:ext cx="1079500" cy="1152525"/>
          </a:xfrm>
          <a:prstGeom prst="wedgeRoundRectCallout">
            <a:avLst>
              <a:gd name="adj1" fmla="val -84560"/>
              <a:gd name="adj2" fmla="val -33884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33" name="TextBox 22"/>
          <p:cNvSpPr txBox="1">
            <a:spLocks noChangeArrowheads="1"/>
          </p:cNvSpPr>
          <p:nvPr/>
        </p:nvSpPr>
        <p:spPr bwMode="auto">
          <a:xfrm>
            <a:off x="1187450" y="1341438"/>
            <a:ext cx="61214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1) </a:t>
            </a:r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사회과학적 배경지식을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가지고</a:t>
            </a:r>
          </a:p>
          <a:p>
            <a:endParaRPr kumimoji="0" lang="ko-KR" altLang="en-US" sz="1800"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2) </a:t>
            </a:r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정신과 의사가 담당하고 있는 역할과 책임을 분담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하여</a:t>
            </a:r>
          </a:p>
          <a:p>
            <a:endParaRPr kumimoji="0" lang="ko-KR" altLang="en-US" sz="1800"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3) </a:t>
            </a:r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가정과 지역사회에서 중요한 역할을 수행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한다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.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4572000" y="2997200"/>
            <a:ext cx="0" cy="431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736" name="TextBox 22"/>
          <p:cNvSpPr txBox="1">
            <a:spLocks noChangeArrowheads="1"/>
          </p:cNvSpPr>
          <p:nvPr/>
        </p:nvSpPr>
        <p:spPr bwMode="auto">
          <a:xfrm>
            <a:off x="1116013" y="3716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 다양한 욕구충족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과</a:t>
            </a:r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성공적인 사회복귀를 돕는 정신과 치료 팀의 필수적인 존재</a:t>
            </a:r>
          </a:p>
        </p:txBody>
      </p:sp>
      <p:grpSp>
        <p:nvGrpSpPr>
          <p:cNvPr id="17419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sp>
        <p:nvSpPr>
          <p:cNvPr id="17421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정신보건 사회복지의 개념</a:t>
            </a:r>
          </a:p>
        </p:txBody>
      </p:sp>
      <p:pic>
        <p:nvPicPr>
          <p:cNvPr id="30742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4797425"/>
            <a:ext cx="7969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8" descr="http://cfile235.uf.daum.net/image/2704B33C53B3C67A09BD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765175"/>
            <a:ext cx="12731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323850" y="4652963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7425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652963"/>
            <a:ext cx="8112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735" grpId="0" animBg="1"/>
      <p:bldP spid="307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정신보건사회복지의 개념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pSp>
        <p:nvGrpSpPr>
          <p:cNvPr id="18437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476375" y="1412875"/>
            <a:ext cx="2519363" cy="574675"/>
          </a:xfrm>
          <a:prstGeom prst="wedgeRoundRectCallout">
            <a:avLst>
              <a:gd name="adj1" fmla="val -56931"/>
              <a:gd name="adj2" fmla="val -36463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396" name="TextBox 22"/>
          <p:cNvSpPr txBox="1">
            <a:spLocks noChangeArrowheads="1"/>
          </p:cNvSpPr>
          <p:nvPr/>
        </p:nvSpPr>
        <p:spPr bwMode="auto">
          <a:xfrm>
            <a:off x="1403350" y="1557338"/>
            <a:ext cx="2665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 정신보건사회복지의 정의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?</a:t>
            </a:r>
            <a:endParaRPr kumimoji="0" lang="ko-KR" altLang="en-US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1258888" y="2133600"/>
            <a:ext cx="7129462" cy="3024188"/>
          </a:xfrm>
          <a:prstGeom prst="wedgeRoundRectCallout">
            <a:avLst>
              <a:gd name="adj1" fmla="val 55856"/>
              <a:gd name="adj2" fmla="val -38819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모서리가 둥근 사각형 설명선 23"/>
          <p:cNvSpPr>
            <a:spLocks noChangeArrowheads="1"/>
          </p:cNvSpPr>
          <p:nvPr/>
        </p:nvSpPr>
        <p:spPr bwMode="auto">
          <a:xfrm>
            <a:off x="1763713" y="5445125"/>
            <a:ext cx="792162" cy="574675"/>
          </a:xfrm>
          <a:prstGeom prst="wedgeRoundRectCallout">
            <a:avLst>
              <a:gd name="adj1" fmla="val -100704"/>
              <a:gd name="adj2" fmla="val -54421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6408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5516563"/>
            <a:ext cx="504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Rectangle 30"/>
          <p:cNvSpPr>
            <a:spLocks noChangeArrowheads="1"/>
          </p:cNvSpPr>
          <p:nvPr/>
        </p:nvSpPr>
        <p:spPr bwMode="auto">
          <a:xfrm>
            <a:off x="4140200" y="2349500"/>
            <a:ext cx="1295400" cy="266382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ko-KR" altLang="en-US" sz="1800"/>
          </a:p>
        </p:txBody>
      </p:sp>
      <p:sp>
        <p:nvSpPr>
          <p:cNvPr id="16422" name="TextBox 22"/>
          <p:cNvSpPr txBox="1">
            <a:spLocks noChangeArrowheads="1"/>
          </p:cNvSpPr>
          <p:nvPr/>
        </p:nvSpPr>
        <p:spPr bwMode="auto">
          <a:xfrm>
            <a:off x="4140200" y="3068638"/>
            <a:ext cx="12239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사회기능   회복</a:t>
            </a:r>
          </a:p>
          <a:p>
            <a:pPr algn="ctr"/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 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재활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 </a:t>
            </a:r>
          </a:p>
          <a:p>
            <a:pPr algn="ctr"/>
            <a:endParaRPr kumimoji="0" lang="en-US" altLang="ko-KR" sz="1800">
              <a:latin typeface="배달의민족 주아" charset="-127"/>
              <a:ea typeface="배달의민족 주아" charset="-127"/>
            </a:endParaRP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사회복귀</a:t>
            </a:r>
          </a:p>
        </p:txBody>
      </p:sp>
      <p:sp>
        <p:nvSpPr>
          <p:cNvPr id="18448" name="TextBox 22"/>
          <p:cNvSpPr txBox="1">
            <a:spLocks noChangeArrowheads="1"/>
          </p:cNvSpPr>
          <p:nvPr/>
        </p:nvSpPr>
        <p:spPr bwMode="auto">
          <a:xfrm>
            <a:off x="4284663" y="242093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목 적</a:t>
            </a:r>
          </a:p>
        </p:txBody>
      </p:sp>
      <p:pic>
        <p:nvPicPr>
          <p:cNvPr id="18449" name="Picture 2" descr="http://cfile235.uf.daum.net/image/2671974752FDA8C6330B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11614">
            <a:off x="6948488" y="908050"/>
            <a:ext cx="15478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Rectangle 47"/>
          <p:cNvSpPr>
            <a:spLocks noChangeArrowheads="1"/>
          </p:cNvSpPr>
          <p:nvPr/>
        </p:nvSpPr>
        <p:spPr bwMode="auto">
          <a:xfrm>
            <a:off x="1835150" y="2349500"/>
            <a:ext cx="2016125" cy="266382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800">
                <a:latin typeface="배달의민족 주아" charset="-127"/>
                <a:ea typeface="배달의민족 주아" charset="-127"/>
              </a:rPr>
              <a:t>환자와 그 가족</a:t>
            </a:r>
          </a:p>
          <a:p>
            <a:pPr algn="ctr"/>
            <a:endParaRPr lang="en-US" altLang="ko-KR" sz="1800">
              <a:latin typeface="배달의민족 주아" charset="-127"/>
              <a:ea typeface="배달의민족 주아" charset="-127"/>
            </a:endParaRPr>
          </a:p>
          <a:p>
            <a:pPr algn="ctr"/>
            <a:r>
              <a:rPr lang="ko-KR" altLang="en-US" sz="1800">
                <a:latin typeface="배달의민족 주아" charset="-127"/>
                <a:ea typeface="배달의민족 주아" charset="-127"/>
              </a:rPr>
              <a:t>정서적</a:t>
            </a:r>
            <a:r>
              <a:rPr lang="en-US" altLang="ko-KR" sz="1800">
                <a:latin typeface="배달의민족 주아" charset="-127"/>
                <a:ea typeface="배달의민족 주아" charset="-127"/>
              </a:rPr>
              <a:t>, </a:t>
            </a:r>
            <a:r>
              <a:rPr lang="ko-KR" altLang="en-US" sz="1800">
                <a:latin typeface="배달의민족 주아" charset="-127"/>
                <a:ea typeface="배달의민족 주아" charset="-127"/>
              </a:rPr>
              <a:t>정신적 문제</a:t>
            </a:r>
          </a:p>
          <a:p>
            <a:pPr algn="ctr"/>
            <a:endParaRPr lang="ko-KR" altLang="en-US" sz="1800">
              <a:latin typeface="배달의민족 주아" charset="-127"/>
              <a:ea typeface="배달의민족 주아" charset="-127"/>
            </a:endParaRPr>
          </a:p>
          <a:p>
            <a:pPr algn="ctr"/>
            <a:r>
              <a:rPr lang="ko-KR" altLang="en-US" sz="1800">
                <a:latin typeface="배달의민족 주아" charset="-127"/>
                <a:ea typeface="배달의민족 주아" charset="-127"/>
              </a:rPr>
              <a:t>심리사회적 제반 문제</a:t>
            </a:r>
          </a:p>
        </p:txBody>
      </p:sp>
      <p:sp>
        <p:nvSpPr>
          <p:cNvPr id="18453" name="Rectangle 48"/>
          <p:cNvSpPr>
            <a:spLocks noChangeArrowheads="1"/>
          </p:cNvSpPr>
          <p:nvPr/>
        </p:nvSpPr>
        <p:spPr bwMode="auto">
          <a:xfrm>
            <a:off x="5651500" y="2349500"/>
            <a:ext cx="2016125" cy="266382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ko-KR" altLang="en-US" sz="1800" b="1">
              <a:solidFill>
                <a:srgbClr val="3820EC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ko-KR" altLang="en-US" sz="1800">
                <a:latin typeface="배달의민족 주아" charset="-127"/>
                <a:ea typeface="배달의민족 주아" charset="-127"/>
              </a:rPr>
              <a:t>정신의료기관</a:t>
            </a:r>
          </a:p>
          <a:p>
            <a:pPr algn="ctr"/>
            <a:r>
              <a:rPr lang="ko-KR" altLang="en-US" sz="1800">
                <a:latin typeface="배달의민족 주아" charset="-127"/>
                <a:ea typeface="배달의민족 주아" charset="-127"/>
              </a:rPr>
              <a:t>및 정신보건기관 등</a:t>
            </a:r>
          </a:p>
          <a:p>
            <a:pPr algn="ctr"/>
            <a:endParaRPr lang="ko-KR" altLang="en-US" sz="1800">
              <a:latin typeface="배달의민족 주아" charset="-127"/>
              <a:ea typeface="배달의민족 주아" charset="-127"/>
            </a:endParaRPr>
          </a:p>
          <a:p>
            <a:pPr algn="ctr"/>
            <a:endParaRPr lang="ko-KR" altLang="en-US" sz="1800">
              <a:latin typeface="배달의민족 주아" charset="-127"/>
              <a:ea typeface="배달의민족 주아" charset="-127"/>
            </a:endParaRPr>
          </a:p>
          <a:p>
            <a:pPr algn="ctr"/>
            <a:r>
              <a:rPr lang="ko-KR" altLang="en-US" sz="1800">
                <a:latin typeface="배달의민족 주아" charset="-127"/>
                <a:ea typeface="배달의민족 주아" charset="-127"/>
              </a:rPr>
              <a:t>사회사업을 </a:t>
            </a:r>
          </a:p>
          <a:p>
            <a:pPr algn="ctr"/>
            <a:r>
              <a:rPr lang="ko-KR" altLang="en-US" sz="1800">
                <a:latin typeface="배달의민족 주아" charset="-127"/>
                <a:ea typeface="배달의민족 주아" charset="-127"/>
              </a:rPr>
              <a:t>실천하는 과정</a:t>
            </a:r>
          </a:p>
        </p:txBody>
      </p:sp>
      <p:sp>
        <p:nvSpPr>
          <p:cNvPr id="3" name="Line 40"/>
          <p:cNvSpPr>
            <a:spLocks noChangeShapeType="1"/>
          </p:cNvSpPr>
          <p:nvPr/>
        </p:nvSpPr>
        <p:spPr bwMode="auto">
          <a:xfrm>
            <a:off x="5364163" y="3716338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179388" y="981075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타원 30"/>
          <p:cNvSpPr>
            <a:spLocks noChangeArrowheads="1"/>
          </p:cNvSpPr>
          <p:nvPr/>
        </p:nvSpPr>
        <p:spPr bwMode="auto">
          <a:xfrm>
            <a:off x="250825" y="4941888"/>
            <a:ext cx="1079500" cy="1082675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455" name="Picture 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981075"/>
            <a:ext cx="811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2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941888"/>
            <a:ext cx="8112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396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497887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1979613" y="2708275"/>
            <a:ext cx="6335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en-US" sz="1800"/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339975" y="3213100"/>
            <a:ext cx="60467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b="1">
                <a:latin typeface="배달의민족 주아" charset="-127"/>
                <a:ea typeface="배달의민족 주아" charset="-127"/>
              </a:rPr>
              <a:t>         Q 1.  </a:t>
            </a:r>
            <a:r>
              <a:rPr lang="ko-KR" altLang="en-US" sz="1800" b="1">
                <a:latin typeface="배달의민족 주아" charset="-127"/>
                <a:ea typeface="배달의민족 주아" charset="-127"/>
              </a:rPr>
              <a:t>정신보건사회복지의 </a:t>
            </a:r>
            <a:r>
              <a:rPr lang="ko-KR" altLang="en-US" sz="1800" b="1">
                <a:solidFill>
                  <a:srgbClr val="FF3399"/>
                </a:solidFill>
                <a:latin typeface="배달의민족 주아" charset="-127"/>
                <a:ea typeface="배달의민족 주아" charset="-127"/>
              </a:rPr>
              <a:t>의의가 아닌 것은</a:t>
            </a:r>
            <a:r>
              <a:rPr lang="en-US" altLang="ko-KR" sz="1800" b="1">
                <a:latin typeface="배달의민족 주아" charset="-127"/>
                <a:ea typeface="배달의민족 주아" charset="-127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ko-KR" sz="1800" b="1">
                <a:latin typeface="배달의민족 주아" charset="-127"/>
                <a:ea typeface="배달의민족 주아" charset="-127"/>
              </a:rPr>
              <a:t>             ① </a:t>
            </a:r>
            <a:r>
              <a:rPr lang="ko-KR" altLang="en-US" sz="1800" b="1">
                <a:latin typeface="배달의민족 주아" charset="-127"/>
                <a:ea typeface="배달의민족 주아" charset="-127"/>
              </a:rPr>
              <a:t>의료보험의 확대       </a:t>
            </a:r>
          </a:p>
          <a:p>
            <a:pPr>
              <a:spcBef>
                <a:spcPct val="50000"/>
              </a:spcBef>
            </a:pPr>
            <a:r>
              <a:rPr lang="ko-KR" altLang="en-US" sz="1800" b="1">
                <a:latin typeface="배달의민족 주아" charset="-127"/>
                <a:ea typeface="배달의민족 주아" charset="-127"/>
              </a:rPr>
              <a:t>             ② 정신장애인의 성공적 사회적응 도모</a:t>
            </a:r>
          </a:p>
          <a:p>
            <a:pPr>
              <a:spcBef>
                <a:spcPct val="50000"/>
              </a:spcBef>
            </a:pPr>
            <a:r>
              <a:rPr lang="ko-KR" altLang="en-US" sz="1800" b="1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            </a:t>
            </a:r>
            <a:r>
              <a:rPr lang="ko-KR" altLang="en-US" sz="1800" b="1">
                <a:latin typeface="배달의민족 주아" charset="-127"/>
                <a:ea typeface="배달의민족 주아" charset="-127"/>
              </a:rPr>
              <a:t>③ 정신사회 재활치료의 필요성 감소</a:t>
            </a:r>
          </a:p>
          <a:p>
            <a:pPr>
              <a:spcBef>
                <a:spcPct val="50000"/>
              </a:spcBef>
            </a:pPr>
            <a:r>
              <a:rPr lang="ko-KR" altLang="en-US" sz="1800" b="1">
                <a:latin typeface="배달의민족 주아" charset="-127"/>
                <a:ea typeface="배달의민족 주아" charset="-127"/>
              </a:rPr>
              <a:t>             ④ 의학의 발달과 의학개념의 발달</a:t>
            </a:r>
            <a:endParaRPr lang="en-US" altLang="ko-KR" sz="1800" b="1">
              <a:latin typeface="배달의민족 주아" charset="-127"/>
              <a:ea typeface="배달의민족 주아" charset="-127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1420">
            <a:off x="466725" y="182563"/>
            <a:ext cx="388778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형 설명선 5"/>
          <p:cNvSpPr>
            <a:spLocks noChangeArrowheads="1"/>
          </p:cNvSpPr>
          <p:nvPr/>
        </p:nvSpPr>
        <p:spPr bwMode="auto">
          <a:xfrm>
            <a:off x="2555875" y="0"/>
            <a:ext cx="3816350" cy="2447925"/>
          </a:xfrm>
          <a:prstGeom prst="wedgeEllipseCallout">
            <a:avLst>
              <a:gd name="adj1" fmla="val -34116"/>
              <a:gd name="adj2" fmla="val 65829"/>
            </a:avLst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24923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633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ko-KR" altLang="en-US" sz="2400">
                <a:solidFill>
                  <a:srgbClr val="FFFFFF"/>
                </a:solidFill>
                <a:latin typeface="배달의민족 주아" charset="-127"/>
                <a:ea typeface="배달의민족 주아" charset="-127"/>
              </a:rPr>
              <a:t>노인과 정신보건 </a:t>
            </a: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827088" y="836613"/>
            <a:ext cx="1368425" cy="1225550"/>
          </a:xfrm>
          <a:prstGeom prst="ellipse">
            <a:avLst/>
          </a:prstGeom>
          <a:solidFill>
            <a:srgbClr val="00FF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539750" y="692150"/>
            <a:ext cx="1368425" cy="1223963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20486" name="TextBox 53"/>
          <p:cNvSpPr txBox="1">
            <a:spLocks noChangeArrowheads="1"/>
          </p:cNvSpPr>
          <p:nvPr/>
        </p:nvSpPr>
        <p:spPr bwMode="auto">
          <a:xfrm>
            <a:off x="1042988" y="1196975"/>
            <a:ext cx="865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3200">
                <a:solidFill>
                  <a:srgbClr val="633C42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kumimoji="0" lang="en-US" altLang="ko-KR" sz="32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02 </a:t>
            </a:r>
            <a:endParaRPr kumimoji="0" lang="ko-KR" altLang="en-US" sz="32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0487" name="TextBox 42"/>
          <p:cNvSpPr txBox="1">
            <a:spLocks noChangeArrowheads="1"/>
          </p:cNvSpPr>
          <p:nvPr/>
        </p:nvSpPr>
        <p:spPr bwMode="auto">
          <a:xfrm>
            <a:off x="2411413" y="1125538"/>
            <a:ext cx="6264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40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노년기 정신보건의 개념과 이해</a:t>
            </a:r>
          </a:p>
        </p:txBody>
      </p:sp>
      <p:sp>
        <p:nvSpPr>
          <p:cNvPr id="20488" name="TextBox 42"/>
          <p:cNvSpPr txBox="1">
            <a:spLocks noChangeArrowheads="1"/>
          </p:cNvSpPr>
          <p:nvPr/>
        </p:nvSpPr>
        <p:spPr bwMode="auto">
          <a:xfrm>
            <a:off x="3382963" y="3357563"/>
            <a:ext cx="576103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ko-KR" altLang="en-US" sz="32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 sz="32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kumimoji="0" lang="en-US" altLang="ko-KR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1) </a:t>
            </a:r>
            <a:r>
              <a:rPr kumimoji="0" lang="ko-KR" altLang="en-US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노인정신보건 사업의 필요성</a:t>
            </a:r>
          </a:p>
          <a:p>
            <a:endParaRPr kumimoji="0" lang="ko-KR" altLang="en-US" sz="28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r>
              <a:rPr kumimoji="0" lang="ko-KR" altLang="en-US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</a:t>
            </a:r>
            <a:r>
              <a:rPr kumimoji="0" lang="en-US" altLang="ko-KR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2) </a:t>
            </a:r>
            <a:r>
              <a:rPr kumimoji="0" lang="ko-KR" altLang="en-US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정신건강의 개념</a:t>
            </a:r>
          </a:p>
          <a:p>
            <a:endParaRPr kumimoji="0" lang="ko-KR" altLang="en-US" sz="28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r>
              <a:rPr kumimoji="0" lang="en-US" altLang="ko-KR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3) </a:t>
            </a:r>
            <a:r>
              <a:rPr kumimoji="0" lang="ko-KR" altLang="en-US" sz="2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노인들의 일반적 정신보건 문제들</a:t>
            </a:r>
          </a:p>
        </p:txBody>
      </p:sp>
      <p:pic>
        <p:nvPicPr>
          <p:cNvPr id="20489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76370">
            <a:off x="900113" y="3644900"/>
            <a:ext cx="19859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1"/>
          <p:cNvSpPr>
            <a:spLocks noChangeArrowheads="1"/>
          </p:cNvSpPr>
          <p:nvPr/>
        </p:nvSpPr>
        <p:spPr bwMode="auto">
          <a:xfrm>
            <a:off x="2627313" y="2349500"/>
            <a:ext cx="1944687" cy="1871663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8" name="갈매기형 수장 7"/>
          <p:cNvSpPr/>
          <p:nvPr/>
        </p:nvSpPr>
        <p:spPr>
          <a:xfrm flipH="1">
            <a:off x="179388" y="188913"/>
            <a:ext cx="144462" cy="3603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</a:endParaRPr>
          </a:p>
        </p:txBody>
      </p:sp>
      <p:grpSp>
        <p:nvGrpSpPr>
          <p:cNvPr id="21508" name="그룹 13"/>
          <p:cNvGrpSpPr>
            <a:grpSpLocks/>
          </p:cNvGrpSpPr>
          <p:nvPr/>
        </p:nvGrpSpPr>
        <p:grpSpPr bwMode="auto">
          <a:xfrm>
            <a:off x="387350" y="142875"/>
            <a:ext cx="709613" cy="406400"/>
            <a:chOff x="1503315" y="1628800"/>
            <a:chExt cx="1209533" cy="504056"/>
          </a:xfrm>
        </p:grpSpPr>
        <p:sp>
          <p:nvSpPr>
            <p:cNvPr id="12" name="타원형 설명선 11"/>
            <p:cNvSpPr/>
            <p:nvPr/>
          </p:nvSpPr>
          <p:spPr>
            <a:xfrm>
              <a:off x="1546609" y="1628800"/>
              <a:ext cx="1009297" cy="50405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3315" y="1670149"/>
              <a:ext cx="1209533" cy="393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bg1">
                      <a:lumMod val="50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TALK</a:t>
              </a:r>
              <a:endParaRPr kumimoji="0" lang="ko-KR" altLang="en-US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1042988" y="152400"/>
            <a:ext cx="4033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 b="1">
                <a:solidFill>
                  <a:schemeClr val="bg1"/>
                </a:solidFill>
                <a:latin typeface="배달의민족 주아" charset="-127"/>
                <a:ea typeface="배달의민족 주아" charset="-127"/>
              </a:rPr>
              <a:t>노년기 정신보건의 개념과 이해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237288"/>
            <a:ext cx="684213" cy="620712"/>
          </a:xfrm>
          <a:prstGeom prst="rect">
            <a:avLst/>
          </a:prstGeom>
          <a:solidFill>
            <a:srgbClr val="E7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6" name="십자형 15"/>
          <p:cNvSpPr/>
          <p:nvPr/>
        </p:nvSpPr>
        <p:spPr>
          <a:xfrm>
            <a:off x="152400" y="6372225"/>
            <a:ext cx="360363" cy="360363"/>
          </a:xfrm>
          <a:prstGeom prst="plus">
            <a:avLst>
              <a:gd name="adj" fmla="val 361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56550" y="6327775"/>
            <a:ext cx="936625" cy="431800"/>
          </a:xfrm>
          <a:prstGeom prst="roundRect">
            <a:avLst/>
          </a:prstGeom>
          <a:solidFill>
            <a:srgbClr val="FFF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>
                <a:ln w="19050">
                  <a:noFill/>
                </a:ln>
                <a:latin typeface="배달의민족 주아" pitchFamily="18" charset="-127"/>
                <a:ea typeface="배달의민족 주아" pitchFamily="18" charset="-127"/>
              </a:rPr>
              <a:t>전송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765175"/>
            <a:ext cx="9144000" cy="5472113"/>
          </a:xfrm>
          <a:prstGeom prst="rect">
            <a:avLst/>
          </a:prstGeom>
          <a:solidFill>
            <a:srgbClr val="BD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27" name="모서리가 둥근 사각형 설명선 26"/>
          <p:cNvSpPr>
            <a:spLocks noChangeArrowheads="1"/>
          </p:cNvSpPr>
          <p:nvPr/>
        </p:nvSpPr>
        <p:spPr bwMode="auto">
          <a:xfrm>
            <a:off x="468313" y="2349500"/>
            <a:ext cx="8351837" cy="3455988"/>
          </a:xfrm>
          <a:prstGeom prst="wedgeRoundRectCallout">
            <a:avLst>
              <a:gd name="adj1" fmla="val 42681"/>
              <a:gd name="adj2" fmla="val -66676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515" name="Rectangle 20"/>
          <p:cNvSpPr>
            <a:spLocks noChangeArrowheads="1"/>
          </p:cNvSpPr>
          <p:nvPr/>
        </p:nvSpPr>
        <p:spPr bwMode="auto">
          <a:xfrm>
            <a:off x="755650" y="2565400"/>
            <a:ext cx="1944688" cy="2303463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1516" name="TextBox 22"/>
          <p:cNvSpPr txBox="1">
            <a:spLocks noChangeArrowheads="1"/>
          </p:cNvSpPr>
          <p:nvPr/>
        </p:nvSpPr>
        <p:spPr bwMode="auto">
          <a:xfrm>
            <a:off x="7092950" y="21336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ko-KR" altLang="en-US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1517" name="TextBox 22"/>
          <p:cNvSpPr txBox="1">
            <a:spLocks noChangeArrowheads="1"/>
          </p:cNvSpPr>
          <p:nvPr/>
        </p:nvSpPr>
        <p:spPr bwMode="auto">
          <a:xfrm>
            <a:off x="684213" y="4941888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 </a:t>
            </a:r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고령화에 따른 노인의 정신건강문제 심각</a:t>
            </a:r>
            <a:r>
              <a:rPr kumimoji="0" lang="en-US" altLang="ko-KR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,  </a:t>
            </a:r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노인음주문제</a:t>
            </a:r>
            <a:r>
              <a:rPr kumimoji="0" lang="en-US" altLang="ko-KR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, </a:t>
            </a:r>
            <a:r>
              <a:rPr kumimoji="0" lang="ko-KR" altLang="en-US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노인자살문제 등 사회문제 증가</a:t>
            </a:r>
            <a:r>
              <a:rPr kumimoji="0" lang="en-US" altLang="ko-KR" sz="1800">
                <a:solidFill>
                  <a:srgbClr val="3399FF"/>
                </a:solidFill>
                <a:latin typeface="배달의민족 주아" charset="-127"/>
                <a:ea typeface="배달의민족 주아" charset="-127"/>
              </a:rPr>
              <a:t>,</a:t>
            </a:r>
          </a:p>
          <a:p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 이와 같은 문제의 조기발견과 예방</a:t>
            </a:r>
            <a:r>
              <a:rPr kumimoji="0" lang="en-US" altLang="ko-KR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, </a:t>
            </a:r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치료와 재활뿐 아니라 국민의 삶의 질 증진을 위해서</a:t>
            </a:r>
          </a:p>
        </p:txBody>
      </p:sp>
      <p:sp>
        <p:nvSpPr>
          <p:cNvPr id="21518" name="Rectangle 42"/>
          <p:cNvSpPr>
            <a:spLocks noChangeArrowheads="1"/>
          </p:cNvSpPr>
          <p:nvPr/>
        </p:nvSpPr>
        <p:spPr bwMode="auto">
          <a:xfrm>
            <a:off x="2987675" y="2565400"/>
            <a:ext cx="1944688" cy="2303463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1519" name="Rectangle 43"/>
          <p:cNvSpPr>
            <a:spLocks noChangeArrowheads="1"/>
          </p:cNvSpPr>
          <p:nvPr/>
        </p:nvSpPr>
        <p:spPr bwMode="auto">
          <a:xfrm>
            <a:off x="5148263" y="2565400"/>
            <a:ext cx="3240087" cy="2303463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800"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21520" name="TextBox 22"/>
          <p:cNvSpPr txBox="1">
            <a:spLocks noChangeArrowheads="1"/>
          </p:cNvSpPr>
          <p:nvPr/>
        </p:nvSpPr>
        <p:spPr bwMode="auto">
          <a:xfrm>
            <a:off x="5219700" y="2781300"/>
            <a:ext cx="31686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배우자 및 친구의 사망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신체기능 상실과 고통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경제사정의 악화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가족과 사회로부터의 고립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일상생활에서의 자기통제의 약화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지나온 세월에 대한 회한 </a:t>
            </a:r>
          </a:p>
          <a:p>
            <a:pPr algn="ctr"/>
            <a:r>
              <a:rPr kumimoji="0" lang="en-US" altLang="ko-KR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(</a:t>
            </a:r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고령에 따른 스트레스</a:t>
            </a:r>
            <a:r>
              <a:rPr kumimoji="0" lang="en-US" altLang="ko-KR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)</a:t>
            </a:r>
          </a:p>
        </p:txBody>
      </p:sp>
      <p:pic>
        <p:nvPicPr>
          <p:cNvPr id="21521" name="Picture 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1000125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모서리가 둥근 사각형 설명선 21"/>
          <p:cNvSpPr>
            <a:spLocks noChangeArrowheads="1"/>
          </p:cNvSpPr>
          <p:nvPr/>
        </p:nvSpPr>
        <p:spPr bwMode="auto">
          <a:xfrm>
            <a:off x="1692275" y="1341438"/>
            <a:ext cx="3671888" cy="574675"/>
          </a:xfrm>
          <a:prstGeom prst="wedgeRoundRectCallout">
            <a:avLst>
              <a:gd name="adj1" fmla="val -54755"/>
              <a:gd name="adj2" fmla="val -24032"/>
              <a:gd name="adj3" fmla="val 16667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523" name="TextBox 22"/>
          <p:cNvSpPr txBox="1">
            <a:spLocks noChangeArrowheads="1"/>
          </p:cNvSpPr>
          <p:nvPr/>
        </p:nvSpPr>
        <p:spPr bwMode="auto">
          <a:xfrm>
            <a:off x="1835150" y="14843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노인정신보건 사업은 왜 필요한가요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?</a:t>
            </a:r>
          </a:p>
        </p:txBody>
      </p:sp>
      <p:sp>
        <p:nvSpPr>
          <p:cNvPr id="21524" name="TextBox 22"/>
          <p:cNvSpPr txBox="1">
            <a:spLocks noChangeArrowheads="1"/>
          </p:cNvSpPr>
          <p:nvPr/>
        </p:nvSpPr>
        <p:spPr bwMode="auto">
          <a:xfrm>
            <a:off x="2916238" y="2636838"/>
            <a:ext cx="2089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만성퇴행성질환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장기간 치료 및 요양</a:t>
            </a:r>
          </a:p>
          <a:p>
            <a:pPr algn="ctr"/>
            <a:r>
              <a:rPr kumimoji="0" lang="en-US" altLang="ko-KR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(</a:t>
            </a:r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제 </a:t>
            </a:r>
            <a:r>
              <a:rPr kumimoji="0" lang="en-US" altLang="ko-KR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3</a:t>
            </a:r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자의 도움 필요</a:t>
            </a:r>
            <a:r>
              <a:rPr kumimoji="0" lang="en-US" altLang="ko-KR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)</a:t>
            </a:r>
          </a:p>
          <a:p>
            <a:pPr algn="ctr"/>
            <a:endParaRPr kumimoji="0" lang="ko-KR" altLang="en-US" sz="18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핵가족화 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및 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여성의 사회진출</a:t>
            </a:r>
          </a:p>
          <a:p>
            <a:pPr algn="ctr"/>
            <a:r>
              <a:rPr kumimoji="0" lang="en-US" altLang="ko-KR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(</a:t>
            </a:r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노인부양기능 약화</a:t>
            </a:r>
            <a:r>
              <a:rPr kumimoji="0" lang="en-US" altLang="ko-KR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)</a:t>
            </a:r>
          </a:p>
        </p:txBody>
      </p:sp>
      <p:sp>
        <p:nvSpPr>
          <p:cNvPr id="21525" name="TextBox 22"/>
          <p:cNvSpPr txBox="1">
            <a:spLocks noChangeArrowheads="1"/>
          </p:cNvSpPr>
          <p:nvPr/>
        </p:nvSpPr>
        <p:spPr bwMode="auto">
          <a:xfrm>
            <a:off x="611188" y="2781300"/>
            <a:ext cx="22320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노인단독세대 증가</a:t>
            </a:r>
          </a:p>
          <a:p>
            <a:pPr algn="ctr"/>
            <a:r>
              <a:rPr kumimoji="0" lang="en-US" altLang="ko-KR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(</a:t>
            </a:r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사회복지기반 취약</a:t>
            </a:r>
            <a:r>
              <a:rPr kumimoji="0" lang="en-US" altLang="ko-KR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)</a:t>
            </a:r>
          </a:p>
          <a:p>
            <a:pPr algn="ctr"/>
            <a:endParaRPr kumimoji="0" lang="ko-KR" altLang="en-US" sz="1800">
              <a:solidFill>
                <a:srgbClr val="FF33CC"/>
              </a:solidFill>
              <a:latin typeface="배달의민족 주아" charset="-127"/>
              <a:ea typeface="배달의민족 주아" charset="-127"/>
            </a:endParaRP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저소득층 노인</a:t>
            </a:r>
          </a:p>
          <a:p>
            <a:pPr algn="ctr"/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+</a:t>
            </a:r>
          </a:p>
          <a:p>
            <a:pPr algn="ctr"/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고학력</a:t>
            </a:r>
            <a:r>
              <a:rPr kumimoji="0" lang="en-US" altLang="ko-KR" sz="1800">
                <a:latin typeface="배달의민족 주아" charset="-127"/>
                <a:ea typeface="배달의민족 주아" charset="-127"/>
              </a:rPr>
              <a:t>,</a:t>
            </a:r>
            <a:r>
              <a:rPr kumimoji="0" lang="ko-KR" altLang="en-US" sz="1800">
                <a:latin typeface="배달의민족 주아" charset="-127"/>
                <a:ea typeface="배달의민족 주아" charset="-127"/>
              </a:rPr>
              <a:t>부유한 노인층</a:t>
            </a:r>
          </a:p>
          <a:p>
            <a:pPr algn="ctr"/>
            <a:r>
              <a:rPr kumimoji="0" lang="en-US" altLang="ko-KR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(</a:t>
            </a:r>
            <a:r>
              <a:rPr kumimoji="0" lang="ko-KR" altLang="en-US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노인세대 양극화 심화</a:t>
            </a:r>
            <a:r>
              <a:rPr kumimoji="0" lang="en-US" altLang="ko-KR" sz="1800">
                <a:solidFill>
                  <a:srgbClr val="FF33CC"/>
                </a:solidFill>
                <a:latin typeface="배달의민족 주아" charset="-127"/>
                <a:ea typeface="배달의민족 주아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1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523" grpId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2165</TotalTime>
  <Words>2327</Words>
  <Application>Microsoft Office PowerPoint</Application>
  <PresentationFormat>화면 슬라이드 쇼(4:3)</PresentationFormat>
  <Paragraphs>780</Paragraphs>
  <Slides>44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51" baseType="lpstr">
      <vt:lpstr>굴림</vt:lpstr>
      <vt:lpstr>Arial</vt:lpstr>
      <vt:lpstr>배달의민족 주아</vt:lpstr>
      <vt:lpstr>나눔고딕 ExtraBold</vt:lpstr>
      <vt:lpstr>Wingdings</vt:lpstr>
      <vt:lpstr>휴먼모음T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Samsung</dc:creator>
  <cp:lastModifiedBy>신희영</cp:lastModifiedBy>
  <cp:revision>35</cp:revision>
  <dcterms:created xsi:type="dcterms:W3CDTF">2016-01-08T15:38:25Z</dcterms:created>
  <dcterms:modified xsi:type="dcterms:W3CDTF">2016-05-24T06:35:45Z</dcterms:modified>
</cp:coreProperties>
</file>